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9"/>
  </p:notesMasterIdLst>
  <p:sldIdLst>
    <p:sldId id="1153" r:id="rId3"/>
    <p:sldId id="1154" r:id="rId4"/>
    <p:sldId id="1155" r:id="rId5"/>
    <p:sldId id="1070" r:id="rId6"/>
    <p:sldId id="1071" r:id="rId7"/>
    <p:sldId id="1072" r:id="rId8"/>
    <p:sldId id="1073" r:id="rId9"/>
    <p:sldId id="1074" r:id="rId10"/>
    <p:sldId id="1075" r:id="rId11"/>
    <p:sldId id="1076" r:id="rId12"/>
    <p:sldId id="1077" r:id="rId13"/>
    <p:sldId id="1078" r:id="rId14"/>
    <p:sldId id="1079" r:id="rId15"/>
    <p:sldId id="1080" r:id="rId16"/>
    <p:sldId id="1081" r:id="rId17"/>
    <p:sldId id="1082" r:id="rId18"/>
    <p:sldId id="1187" r:id="rId19"/>
    <p:sldId id="1083" r:id="rId20"/>
    <p:sldId id="1084" r:id="rId21"/>
    <p:sldId id="1177" r:id="rId22"/>
    <p:sldId id="1178" r:id="rId23"/>
    <p:sldId id="1179" r:id="rId24"/>
    <p:sldId id="1180" r:id="rId25"/>
    <p:sldId id="1181" r:id="rId26"/>
    <p:sldId id="1182" r:id="rId27"/>
    <p:sldId id="1104" r:id="rId28"/>
    <p:sldId id="1189" r:id="rId29"/>
    <p:sldId id="1105" r:id="rId30"/>
    <p:sldId id="1106" r:id="rId31"/>
    <p:sldId id="1107" r:id="rId32"/>
    <p:sldId id="1108" r:id="rId33"/>
    <p:sldId id="1109" r:id="rId34"/>
    <p:sldId id="1110" r:id="rId35"/>
    <p:sldId id="1111" r:id="rId36"/>
    <p:sldId id="1112" r:id="rId37"/>
    <p:sldId id="1113" r:id="rId38"/>
    <p:sldId id="1114" r:id="rId39"/>
    <p:sldId id="1115" r:id="rId40"/>
    <p:sldId id="1116" r:id="rId41"/>
    <p:sldId id="1117" r:id="rId42"/>
    <p:sldId id="1118" r:id="rId43"/>
    <p:sldId id="1131" r:id="rId44"/>
    <p:sldId id="1132" r:id="rId45"/>
    <p:sldId id="1133" r:id="rId46"/>
    <p:sldId id="1134" r:id="rId47"/>
    <p:sldId id="1135" r:id="rId48"/>
    <p:sldId id="1136" r:id="rId49"/>
    <p:sldId id="1137" r:id="rId50"/>
    <p:sldId id="1138" r:id="rId51"/>
    <p:sldId id="1139" r:id="rId52"/>
    <p:sldId id="1241" r:id="rId53"/>
    <p:sldId id="1242" r:id="rId54"/>
    <p:sldId id="1243" r:id="rId55"/>
    <p:sldId id="1244" r:id="rId56"/>
    <p:sldId id="1245" r:id="rId57"/>
    <p:sldId id="1246" r:id="rId58"/>
    <p:sldId id="1247" r:id="rId59"/>
    <p:sldId id="1251" r:id="rId60"/>
    <p:sldId id="1252" r:id="rId61"/>
    <p:sldId id="1253" r:id="rId62"/>
    <p:sldId id="1254" r:id="rId63"/>
    <p:sldId id="1206" r:id="rId64"/>
    <p:sldId id="1207" r:id="rId65"/>
    <p:sldId id="1208" r:id="rId66"/>
    <p:sldId id="1209" r:id="rId67"/>
    <p:sldId id="1210" r:id="rId68"/>
    <p:sldId id="1211" r:id="rId69"/>
    <p:sldId id="1212" r:id="rId70"/>
    <p:sldId id="1213" r:id="rId71"/>
    <p:sldId id="1214" r:id="rId72"/>
    <p:sldId id="1215" r:id="rId73"/>
    <p:sldId id="1216" r:id="rId74"/>
    <p:sldId id="1220" r:id="rId75"/>
    <p:sldId id="1224" r:id="rId76"/>
    <p:sldId id="1225" r:id="rId77"/>
    <p:sldId id="1226" r:id="rId78"/>
    <p:sldId id="1227" r:id="rId79"/>
    <p:sldId id="1228" r:id="rId80"/>
    <p:sldId id="1229" r:id="rId81"/>
    <p:sldId id="1230" r:id="rId82"/>
    <p:sldId id="1231" r:id="rId83"/>
    <p:sldId id="1232" r:id="rId84"/>
    <p:sldId id="1233" r:id="rId85"/>
    <p:sldId id="1234" r:id="rId86"/>
    <p:sldId id="1235" r:id="rId87"/>
    <p:sldId id="1236" r:id="rId88"/>
    <p:sldId id="1237" r:id="rId89"/>
    <p:sldId id="1205" r:id="rId90"/>
    <p:sldId id="1238" r:id="rId91"/>
    <p:sldId id="1239" r:id="rId92"/>
    <p:sldId id="1240" r:id="rId93"/>
    <p:sldId id="1200" r:id="rId94"/>
    <p:sldId id="1201" r:id="rId95"/>
    <p:sldId id="1202" r:id="rId96"/>
    <p:sldId id="1203" r:id="rId97"/>
    <p:sldId id="1204" r:id="rId9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CC66FF"/>
    <a:srgbClr val="00FF00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213" autoAdjust="0"/>
    <p:restoredTop sz="88455" autoAdjust="0"/>
  </p:normalViewPr>
  <p:slideViewPr>
    <p:cSldViewPr>
      <p:cViewPr varScale="1">
        <p:scale>
          <a:sx n="62" d="100"/>
          <a:sy n="62" d="100"/>
        </p:scale>
        <p:origin x="180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-36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notesMaster" Target="notesMasters/notesMaster1.xml"/><Relationship Id="rId10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FF7B37-D93E-43B3-8A09-8A4CFE9E4055}" type="datetimeFigureOut">
              <a:rPr lang="en-GB" smtClean="0"/>
              <a:pPr/>
              <a:t>28/11/2013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2B809F-48DF-4E9E-85CD-8A852F68A0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325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479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7985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6892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5058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725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10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9535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4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3052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5601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5931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634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5049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2523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480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16113"/>
            <a:ext cx="4038600" cy="41798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16113"/>
            <a:ext cx="4038600" cy="41798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0114" y="142852"/>
            <a:ext cx="8929750" cy="59531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79388" y="1268413"/>
            <a:ext cx="8785225" cy="48307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endParaRPr lang="en-GB" noProof="0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16113"/>
            <a:ext cx="4038600" cy="417988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916113"/>
            <a:ext cx="4038600" cy="4179887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2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5163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13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712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0448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5917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715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2262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34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1691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820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4">
                <a:lumMod val="10000"/>
              </a:schemeClr>
            </a:gs>
            <a:gs pos="20000">
              <a:srgbClr val="41164A"/>
            </a:gs>
            <a:gs pos="50000">
              <a:srgbClr val="4C2658"/>
            </a:gs>
            <a:gs pos="75000">
              <a:srgbClr val="8B06A6">
                <a:alpha val="93000"/>
              </a:srgbClr>
            </a:gs>
            <a:gs pos="89999">
              <a:srgbClr val="8D498F"/>
            </a:gs>
            <a:gs pos="100000">
              <a:srgbClr val="A764BC"/>
            </a:gs>
          </a:gsLst>
          <a:path path="circle">
            <a:fillToRect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10000"/>
                  <a:alpha val="75000"/>
                </a:schemeClr>
              </a:gs>
              <a:gs pos="100000">
                <a:srgbClr val="A764BC">
                  <a:alpha val="0"/>
                </a:srgbClr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+mn-cs"/>
            </a:endParaRPr>
          </a:p>
        </p:txBody>
      </p:sp>
      <p:sp>
        <p:nvSpPr>
          <p:cNvPr id="265218" name="Freeform 2"/>
          <p:cNvSpPr>
            <a:spLocks/>
          </p:cNvSpPr>
          <p:nvPr/>
        </p:nvSpPr>
        <p:spPr bwMode="hidden">
          <a:xfrm>
            <a:off x="0" y="6215082"/>
            <a:ext cx="9144000" cy="35719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flip="none" rotWithShape="1">
            <a:gsLst>
              <a:gs pos="0">
                <a:srgbClr val="8D498F">
                  <a:alpha val="33000"/>
                </a:srgbClr>
              </a:gs>
              <a:gs pos="100000">
                <a:srgbClr val="EAEAEA"/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GB" sz="2400" dirty="0">
                <a:solidFill>
                  <a:srgbClr val="4C26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+mn-cs"/>
              </a:rPr>
              <a:t>       </a:t>
            </a:r>
            <a:r>
              <a:rPr lang="en-GB" sz="2400" b="1" i="0" baseline="0" dirty="0">
                <a:solidFill>
                  <a:srgbClr val="4C26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+mn-cs"/>
              </a:rPr>
              <a:t>www.andrelleducation.com</a:t>
            </a:r>
          </a:p>
        </p:txBody>
      </p:sp>
      <p:sp>
        <p:nvSpPr>
          <p:cNvPr id="265235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title style</a:t>
            </a:r>
          </a:p>
        </p:txBody>
      </p:sp>
      <p:sp>
        <p:nvSpPr>
          <p:cNvPr id="265236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16113"/>
            <a:ext cx="8229600" cy="417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</a:p>
        </p:txBody>
      </p:sp>
      <p:pic>
        <p:nvPicPr>
          <p:cNvPr id="89090" name="Picture 2" descr="\\SERVER02\Shared\Andrell\General Office\Editing &amp; Design\LOGOS\Jpgs\logo2.jpg"/>
          <p:cNvPicPr>
            <a:picLocks noChangeAspect="1" noChangeArrowheads="1"/>
          </p:cNvPicPr>
          <p:nvPr/>
        </p:nvPicPr>
        <p:blipFill>
          <a:blip r:embed="rId11" cstate="print">
            <a:lum bright="-12000"/>
          </a:blip>
          <a:srcRect/>
          <a:stretch>
            <a:fillRect/>
          </a:stretch>
        </p:blipFill>
        <p:spPr bwMode="auto">
          <a:xfrm>
            <a:off x="7443095" y="6215082"/>
            <a:ext cx="1700905" cy="357190"/>
          </a:xfrm>
          <a:prstGeom prst="rect">
            <a:avLst/>
          </a:prstGeom>
          <a:noFill/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  <p:sldLayoutId id="2147483666" r:id="rId5"/>
    <p:sldLayoutId id="2147483668" r:id="rId6"/>
    <p:sldLayoutId id="2147483669" r:id="rId7"/>
    <p:sldLayoutId id="2147483670" r:id="rId8"/>
    <p:sldLayoutId id="2147483671" r:id="rId9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969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8136904" cy="3528392"/>
          </a:xfrm>
        </p:spPr>
        <p:txBody>
          <a:bodyPr/>
          <a:lstStyle/>
          <a:p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CLIC</a:t>
            </a:r>
            <a:b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</a:br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Session</a:t>
            </a:r>
            <a:endParaRPr lang="en-GB" sz="80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pic>
        <p:nvPicPr>
          <p:cNvPr id="11" name="Picture 2" descr="C:\Users\Roger.Bird\Desktop\Big Maths Characters 2013\Mull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6632"/>
            <a:ext cx="1680711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8640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02" y="2204864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809" y="274106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0" y="55681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992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8136904" cy="3528392"/>
          </a:xfrm>
        </p:spPr>
        <p:txBody>
          <a:bodyPr/>
          <a:lstStyle/>
          <a:p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CLIC</a:t>
            </a:r>
            <a:b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</a:br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Session</a:t>
            </a:r>
            <a:endParaRPr lang="en-GB" sz="80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 rot="21241569">
            <a:off x="409839" y="4901487"/>
            <a:ext cx="1784907" cy="1751755"/>
            <a:chOff x="337037" y="4581128"/>
            <a:chExt cx="2016224" cy="1978775"/>
          </a:xfrm>
        </p:grpSpPr>
        <p:sp>
          <p:nvSpPr>
            <p:cNvPr id="11" name="Rounded Rectangle 10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12" name="Rectangle 11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C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14" name="Rounded Rectangle 13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15" name="Rectangle 14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L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 rot="21224608">
            <a:off x="4860023" y="4831485"/>
            <a:ext cx="1784907" cy="1751755"/>
            <a:chOff x="337037" y="4581128"/>
            <a:chExt cx="2016224" cy="1978775"/>
          </a:xfrm>
        </p:grpSpPr>
        <p:sp>
          <p:nvSpPr>
            <p:cNvPr id="17" name="Rounded Rectangle 16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It’s Nothing New</a:t>
              </a: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I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 rot="304602">
            <a:off x="7004537" y="4834187"/>
            <a:ext cx="1784906" cy="1751754"/>
            <a:chOff x="337037" y="4581128"/>
            <a:chExt cx="2016224" cy="1978775"/>
          </a:xfrm>
        </p:grpSpPr>
        <p:sp>
          <p:nvSpPr>
            <p:cNvPr id="20" name="Rounded Rectangle 19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Calculation</a:t>
              </a:r>
            </a:p>
          </p:txBody>
        </p:sp>
        <p:sp>
          <p:nvSpPr>
            <p:cNvPr id="21" name="Rectangle 20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C</a:t>
              </a:r>
            </a:p>
          </p:txBody>
        </p:sp>
      </p:grpSp>
      <p:pic>
        <p:nvPicPr>
          <p:cNvPr id="27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0" y="55681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Roger.Bird\Desktop\Big Maths Characters 2013\Mull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6632"/>
            <a:ext cx="1680711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8640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02" y="2204864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809" y="274106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306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8136904" cy="3528392"/>
          </a:xfrm>
        </p:spPr>
        <p:txBody>
          <a:bodyPr>
            <a:normAutofit/>
          </a:bodyPr>
          <a:lstStyle/>
          <a:p>
            <a:r>
              <a:rPr lang="en-GB" sz="11500" b="1" dirty="0" smtClean="0">
                <a:latin typeface="Segoe Print" pitchFamily="2" charset="0"/>
              </a:rPr>
              <a:t>Counting</a:t>
            </a:r>
            <a:endParaRPr lang="en-GB" sz="115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rot="21241569">
            <a:off x="409839" y="4901487"/>
            <a:ext cx="1784907" cy="1751755"/>
            <a:chOff x="337037" y="4581128"/>
            <a:chExt cx="2016224" cy="1978775"/>
          </a:xfrm>
        </p:grpSpPr>
        <p:sp>
          <p:nvSpPr>
            <p:cNvPr id="23" name="Rounded Rectangle 22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24" name="Rectangle 23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751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92716" y="80628"/>
            <a:ext cx="1166916" cy="61206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prstClr val="black"/>
                </a:solidFill>
                <a:latin typeface="Tempus Sans ITC" pitchFamily="82" charset="0"/>
              </a:rPr>
              <a:t>Counting</a:t>
            </a:r>
            <a:endParaRPr lang="en-GB" b="1" dirty="0">
              <a:solidFill>
                <a:prstClr val="black"/>
              </a:solidFill>
              <a:latin typeface="Tempus Sans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1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00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903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109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518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780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753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438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247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160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705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bg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4498278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555776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979712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6372200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724128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3220330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851920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76056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1331640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992223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34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4498278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555776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979712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6372200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724128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3220330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851920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76056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1331640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992223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61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668" y="472514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37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3645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4498278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555776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979712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6372200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724128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3220330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851920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76056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1331640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992223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pic>
        <p:nvPicPr>
          <p:cNvPr id="14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668" y="472514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ounded Rectangular Callout 14"/>
          <p:cNvSpPr/>
          <p:nvPr/>
        </p:nvSpPr>
        <p:spPr>
          <a:xfrm>
            <a:off x="2771800" y="4825595"/>
            <a:ext cx="2734590" cy="1584176"/>
          </a:xfrm>
          <a:prstGeom prst="wedgeRoundRectCallout">
            <a:avLst>
              <a:gd name="adj1" fmla="val 77496"/>
              <a:gd name="adj2" fmla="val -17370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How many </a:t>
            </a:r>
          </a:p>
          <a:p>
            <a:pPr algn="ctr"/>
            <a:r>
              <a:rPr lang="en-GB" sz="24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more multiples </a:t>
            </a:r>
          </a:p>
          <a:p>
            <a:pPr algn="ctr"/>
            <a:r>
              <a:rPr lang="en-GB" sz="24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of 3 can you write down?</a:t>
            </a:r>
            <a:endParaRPr lang="en-GB" sz="2400" b="1" dirty="0">
              <a:solidFill>
                <a:prstClr val="black"/>
              </a:solidFill>
              <a:latin typeface="Segoe Print" panose="020006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 rot="21262074">
            <a:off x="961505" y="1263838"/>
            <a:ext cx="7241017" cy="418677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latin typeface="Segoe Print" pitchFamily="2" charset="0"/>
              </a:rPr>
              <a:t>Time’s up!</a:t>
            </a:r>
            <a:endParaRPr lang="en-GB" sz="9600" b="1" dirty="0"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44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3645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4498278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555776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979712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6372200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724128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3220330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851920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76056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1331640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992223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4498278" y="221227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2555776" y="221227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1979712" y="278834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6372200" y="22048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5724128" y="278834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3220330" y="342033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3851920" y="278834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5076056" y="342033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1331640" y="342033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6992223" y="342033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771800" y="4293096"/>
            <a:ext cx="3924635" cy="2484780"/>
            <a:chOff x="2627784" y="4077072"/>
            <a:chExt cx="4101425" cy="2596710"/>
          </a:xfrm>
        </p:grpSpPr>
        <p:grpSp>
          <p:nvGrpSpPr>
            <p:cNvPr id="25" name="Group 24"/>
            <p:cNvGrpSpPr/>
            <p:nvPr/>
          </p:nvGrpSpPr>
          <p:grpSpPr>
            <a:xfrm>
              <a:off x="2627784" y="4077072"/>
              <a:ext cx="4101425" cy="2596710"/>
              <a:chOff x="487573" y="692696"/>
              <a:chExt cx="8188883" cy="5184576"/>
            </a:xfrm>
          </p:grpSpPr>
          <p:pic>
            <p:nvPicPr>
              <p:cNvPr id="27" name="Picture 26" descr="Screen Clippi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28" name="Rectangle 27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" name="Rectangle 25"/>
            <p:cNvSpPr/>
            <p:nvPr/>
          </p:nvSpPr>
          <p:spPr>
            <a:xfrm>
              <a:off x="3266930" y="4509120"/>
              <a:ext cx="2897682" cy="172819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33,36,39,42,45,48,51,54,57,60,63,66,</a:t>
              </a:r>
            </a:p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69,72,75,78</a:t>
              </a:r>
              <a:endParaRPr lang="en-GB" sz="28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3727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3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27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30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6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9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12</a:t>
            </a: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15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18</a:t>
            </a: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6000" b="1" dirty="0" smtClean="0">
                <a:solidFill>
                  <a:schemeClr val="bg2"/>
                </a:solidFill>
                <a:latin typeface="Verdana" pitchFamily="34" charset="0"/>
              </a:rPr>
              <a:t>21</a:t>
            </a: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3301675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3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27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30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6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9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12</a:t>
            </a: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15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18</a:t>
            </a: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6000" b="1" dirty="0" smtClean="0">
                <a:solidFill>
                  <a:schemeClr val="bg2"/>
                </a:solidFill>
                <a:latin typeface="Verdana" pitchFamily="34" charset="0"/>
              </a:rPr>
              <a:t>21</a:t>
            </a: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182339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668" y="472514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6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3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30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6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15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pic>
        <p:nvPicPr>
          <p:cNvPr id="15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478" y="316098"/>
            <a:ext cx="1911335" cy="270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859770" y="2348880"/>
            <a:ext cx="3653616" cy="2304708"/>
            <a:chOff x="1611230" y="1207362"/>
            <a:chExt cx="3653616" cy="2304708"/>
          </a:xfrm>
        </p:grpSpPr>
        <p:pic>
          <p:nvPicPr>
            <p:cNvPr id="17" name="Picture 16" descr="Screen Clippi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1230" y="1207362"/>
              <a:ext cx="3653616" cy="2304708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2411760" y="1664021"/>
              <a:ext cx="2087673" cy="153371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prstClr val="black"/>
                  </a:solidFill>
                  <a:latin typeface="Segoe Print" pitchFamily="2" charset="0"/>
                </a:rPr>
                <a:t>12</a:t>
              </a:r>
              <a:endParaRPr lang="en-GB" sz="9600" b="1" dirty="0">
                <a:solidFill>
                  <a:prstClr val="black"/>
                </a:solidFill>
                <a:latin typeface="Segoe Pri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540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3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6000" b="1" dirty="0">
                <a:solidFill>
                  <a:schemeClr val="bg2"/>
                </a:solidFill>
                <a:latin typeface="Verdana" pitchFamily="34" charset="0"/>
              </a:rPr>
              <a:t>3</a:t>
            </a: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6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15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pic>
        <p:nvPicPr>
          <p:cNvPr id="15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701" y="3635373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/>
          <p:cNvGrpSpPr/>
          <p:nvPr/>
        </p:nvGrpSpPr>
        <p:grpSpPr>
          <a:xfrm>
            <a:off x="859770" y="2348880"/>
            <a:ext cx="3653616" cy="2304708"/>
            <a:chOff x="1611230" y="1207362"/>
            <a:chExt cx="3653616" cy="2304708"/>
          </a:xfrm>
        </p:grpSpPr>
        <p:pic>
          <p:nvPicPr>
            <p:cNvPr id="17" name="Picture 16" descr="Screen Clippi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1230" y="1207362"/>
              <a:ext cx="3653616" cy="2304708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2411760" y="1664021"/>
              <a:ext cx="2087673" cy="153371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prstClr val="black"/>
                  </a:solidFill>
                  <a:latin typeface="Segoe Print" pitchFamily="2" charset="0"/>
                </a:rPr>
                <a:t>27</a:t>
              </a:r>
              <a:endParaRPr lang="en-GB" sz="9600" b="1" dirty="0">
                <a:solidFill>
                  <a:prstClr val="black"/>
                </a:solidFill>
                <a:latin typeface="Segoe Pri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458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3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6000" b="1" dirty="0">
                <a:solidFill>
                  <a:schemeClr val="bg2"/>
                </a:solidFill>
                <a:latin typeface="Verdana" pitchFamily="34" charset="0"/>
              </a:rPr>
              <a:t>3</a:t>
            </a: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6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15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pic>
        <p:nvPicPr>
          <p:cNvPr id="15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438" y="3607151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16"/>
          <p:cNvGrpSpPr/>
          <p:nvPr/>
        </p:nvGrpSpPr>
        <p:grpSpPr>
          <a:xfrm>
            <a:off x="3275856" y="1429392"/>
            <a:ext cx="3653616" cy="2304708"/>
            <a:chOff x="1611230" y="1207362"/>
            <a:chExt cx="3653616" cy="2304708"/>
          </a:xfrm>
        </p:grpSpPr>
        <p:pic>
          <p:nvPicPr>
            <p:cNvPr id="18" name="Picture 17" descr="Screen Clippi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1230" y="1207362"/>
              <a:ext cx="3653616" cy="2304708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2411760" y="1664021"/>
              <a:ext cx="2087673" cy="153371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prstClr val="black"/>
                  </a:solidFill>
                  <a:latin typeface="Segoe Print" pitchFamily="2" charset="0"/>
                </a:rPr>
                <a:t>21</a:t>
              </a:r>
              <a:endParaRPr lang="en-GB" sz="9600" b="1" dirty="0">
                <a:solidFill>
                  <a:prstClr val="black"/>
                </a:solidFill>
                <a:latin typeface="Segoe Pri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936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8136904" cy="3528392"/>
          </a:xfrm>
        </p:spPr>
        <p:txBody>
          <a:bodyPr>
            <a:normAutofit/>
          </a:bodyPr>
          <a:lstStyle/>
          <a:p>
            <a:r>
              <a:rPr lang="en-GB" sz="11500" b="1" dirty="0" smtClean="0">
                <a:latin typeface="Segoe Print" pitchFamily="2" charset="0"/>
              </a:rPr>
              <a:t>Learn Its</a:t>
            </a:r>
            <a:endParaRPr lang="en-GB" sz="115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7" name="Rounded Rectangle 6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0611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07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619321" y="116632"/>
            <a:ext cx="2448272" cy="1044116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Segoe Print" pitchFamily="2" charset="0"/>
              </a:rPr>
              <a:t>Let’s wire the numbers up!!</a:t>
            </a:r>
            <a:endParaRPr lang="en-GB" sz="2400" b="1" dirty="0">
              <a:latin typeface="Segoe Print" pitchFamily="2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089112" y="1570728"/>
            <a:ext cx="5099863" cy="4759872"/>
            <a:chOff x="467544" y="3429000"/>
            <a:chExt cx="2798231" cy="2592288"/>
          </a:xfrm>
        </p:grpSpPr>
        <p:sp>
          <p:nvSpPr>
            <p:cNvPr id="7" name="Isosceles Triangle 6"/>
            <p:cNvSpPr/>
            <p:nvPr/>
          </p:nvSpPr>
          <p:spPr>
            <a:xfrm>
              <a:off x="467544" y="3429000"/>
              <a:ext cx="2798231" cy="2412268"/>
            </a:xfrm>
            <a:prstGeom prst="triangle">
              <a:avLst/>
            </a:prstGeom>
            <a:solidFill>
              <a:srgbClr val="FF000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717032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15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3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5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 smtClean="0">
                  <a:solidFill>
                    <a:schemeClr val="bg2"/>
                  </a:solidFill>
                  <a:latin typeface="Segoe Print" pitchFamily="2" charset="0"/>
                </a:rPr>
                <a:t>x÷</a:t>
              </a:r>
              <a:endParaRPr lang="en-GB" sz="80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</p:grpSp>
      <p:pic>
        <p:nvPicPr>
          <p:cNvPr id="11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432" y="1046167"/>
            <a:ext cx="2020875" cy="285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010" y="1310678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056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619321" y="116632"/>
            <a:ext cx="2448272" cy="1044116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Segoe Print" pitchFamily="2" charset="0"/>
              </a:rPr>
              <a:t>Let’s wire the numbers up!!</a:t>
            </a:r>
            <a:endParaRPr lang="en-GB" sz="2400" b="1" dirty="0">
              <a:latin typeface="Segoe Print" pitchFamily="2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089112" y="1570728"/>
            <a:ext cx="5099863" cy="4759872"/>
            <a:chOff x="467544" y="3429000"/>
            <a:chExt cx="2798231" cy="2592288"/>
          </a:xfrm>
        </p:grpSpPr>
        <p:sp>
          <p:nvSpPr>
            <p:cNvPr id="7" name="Isosceles Triangle 6"/>
            <p:cNvSpPr/>
            <p:nvPr/>
          </p:nvSpPr>
          <p:spPr>
            <a:xfrm>
              <a:off x="467544" y="3429000"/>
              <a:ext cx="2798231" cy="2412268"/>
            </a:xfrm>
            <a:prstGeom prst="triangle">
              <a:avLst/>
            </a:prstGeom>
            <a:solidFill>
              <a:srgbClr val="FF000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717032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15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3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5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 smtClean="0">
                  <a:solidFill>
                    <a:schemeClr val="bg2"/>
                  </a:solidFill>
                  <a:latin typeface="Segoe Print" pitchFamily="2" charset="0"/>
                </a:rPr>
                <a:t>x÷</a:t>
              </a:r>
              <a:endParaRPr lang="en-GB" sz="80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</p:grpSp>
      <p:sp>
        <p:nvSpPr>
          <p:cNvPr id="2" name="Oval 1"/>
          <p:cNvSpPr/>
          <p:nvPr/>
        </p:nvSpPr>
        <p:spPr bwMode="auto">
          <a:xfrm>
            <a:off x="3618177" y="1577737"/>
            <a:ext cx="2002288" cy="2002288"/>
          </a:xfrm>
          <a:prstGeom prst="ellipse">
            <a:avLst/>
          </a:prstGeom>
          <a:noFill/>
          <a:ln w="76200" cap="flat" cmpd="sng" algn="ctr">
            <a:solidFill>
              <a:srgbClr val="66FF3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010" y="1310678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78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619321" y="116632"/>
            <a:ext cx="2448272" cy="1044116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Segoe Print" pitchFamily="2" charset="0"/>
              </a:rPr>
              <a:t>Let’s wire the numbers up!!</a:t>
            </a:r>
            <a:endParaRPr lang="en-GB" sz="2400" b="1" dirty="0">
              <a:latin typeface="Segoe Print" pitchFamily="2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089112" y="1570728"/>
            <a:ext cx="5099863" cy="4759872"/>
            <a:chOff x="467544" y="3429000"/>
            <a:chExt cx="2798231" cy="2592288"/>
          </a:xfrm>
        </p:grpSpPr>
        <p:sp>
          <p:nvSpPr>
            <p:cNvPr id="7" name="Isosceles Triangle 6"/>
            <p:cNvSpPr/>
            <p:nvPr/>
          </p:nvSpPr>
          <p:spPr>
            <a:xfrm>
              <a:off x="467544" y="3429000"/>
              <a:ext cx="2798231" cy="2412268"/>
            </a:xfrm>
            <a:prstGeom prst="triangle">
              <a:avLst/>
            </a:prstGeom>
            <a:solidFill>
              <a:srgbClr val="00206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717032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21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>
                  <a:solidFill>
                    <a:schemeClr val="bg2"/>
                  </a:solidFill>
                  <a:latin typeface="Segoe Print" pitchFamily="2" charset="0"/>
                </a:rPr>
                <a:t>3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7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 smtClean="0">
                  <a:solidFill>
                    <a:schemeClr val="bg2"/>
                  </a:solidFill>
                  <a:latin typeface="Segoe Print" pitchFamily="2" charset="0"/>
                </a:rPr>
                <a:t>x÷</a:t>
              </a:r>
              <a:endParaRPr lang="en-GB" sz="80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</p:grp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010" y="1310678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095" y="4000968"/>
            <a:ext cx="2020875" cy="285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86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619321" y="116632"/>
            <a:ext cx="2448272" cy="1044116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Segoe Print" pitchFamily="2" charset="0"/>
              </a:rPr>
              <a:t>Let’s wire the numbers up!!</a:t>
            </a:r>
            <a:endParaRPr lang="en-GB" sz="2400" b="1" dirty="0">
              <a:latin typeface="Segoe Print" pitchFamily="2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089112" y="1556792"/>
            <a:ext cx="5099863" cy="4759872"/>
            <a:chOff x="467544" y="3429000"/>
            <a:chExt cx="2798231" cy="2592288"/>
          </a:xfrm>
        </p:grpSpPr>
        <p:sp>
          <p:nvSpPr>
            <p:cNvPr id="7" name="Isosceles Triangle 6"/>
            <p:cNvSpPr/>
            <p:nvPr/>
          </p:nvSpPr>
          <p:spPr>
            <a:xfrm>
              <a:off x="467544" y="3429000"/>
              <a:ext cx="2798231" cy="2412268"/>
            </a:xfrm>
            <a:prstGeom prst="triangle">
              <a:avLst/>
            </a:prstGeom>
            <a:solidFill>
              <a:srgbClr val="00206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717032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21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3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7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 smtClean="0">
                  <a:solidFill>
                    <a:schemeClr val="bg2"/>
                  </a:solidFill>
                  <a:latin typeface="Segoe Print" pitchFamily="2" charset="0"/>
                </a:rPr>
                <a:t>x÷</a:t>
              </a:r>
              <a:endParaRPr lang="en-GB" sz="80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</p:grpSp>
      <p:sp>
        <p:nvSpPr>
          <p:cNvPr id="11" name="Oval 10"/>
          <p:cNvSpPr/>
          <p:nvPr/>
        </p:nvSpPr>
        <p:spPr bwMode="auto">
          <a:xfrm>
            <a:off x="1808183" y="4654426"/>
            <a:ext cx="2002288" cy="2002288"/>
          </a:xfrm>
          <a:prstGeom prst="ellipse">
            <a:avLst/>
          </a:prstGeom>
          <a:noFill/>
          <a:ln w="76200" cap="flat" cmpd="sng" algn="ctr">
            <a:solidFill>
              <a:srgbClr val="66FF3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14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010" y="1310678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03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619321" y="116632"/>
            <a:ext cx="2448272" cy="1044116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Segoe Print" pitchFamily="2" charset="0"/>
              </a:rPr>
              <a:t>Let’s wire the numbers up!!</a:t>
            </a:r>
            <a:endParaRPr lang="en-GB" sz="2400" b="1" dirty="0">
              <a:latin typeface="Segoe Print" pitchFamily="2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089112" y="1570728"/>
            <a:ext cx="5099863" cy="4759872"/>
            <a:chOff x="467544" y="3429000"/>
            <a:chExt cx="2798231" cy="2592288"/>
          </a:xfrm>
        </p:grpSpPr>
        <p:sp>
          <p:nvSpPr>
            <p:cNvPr id="7" name="Isosceles Triangle 6"/>
            <p:cNvSpPr/>
            <p:nvPr/>
          </p:nvSpPr>
          <p:spPr>
            <a:xfrm>
              <a:off x="467544" y="3429000"/>
              <a:ext cx="2798231" cy="2412268"/>
            </a:xfrm>
            <a:prstGeom prst="triangle">
              <a:avLst/>
            </a:prstGeom>
            <a:solidFill>
              <a:srgbClr val="FF00FF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717032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27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9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3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 smtClean="0">
                  <a:solidFill>
                    <a:schemeClr val="bg2"/>
                  </a:solidFill>
                  <a:latin typeface="Segoe Print" pitchFamily="2" charset="0"/>
                </a:rPr>
                <a:t>x÷</a:t>
              </a:r>
              <a:endParaRPr lang="en-GB" sz="80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</p:grp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010" y="1310678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270" y="4000968"/>
            <a:ext cx="2020875" cy="285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182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619321" y="116632"/>
            <a:ext cx="2448272" cy="1044116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Segoe Print" pitchFamily="2" charset="0"/>
              </a:rPr>
              <a:t>Let’s wire the numbers up!!</a:t>
            </a:r>
            <a:endParaRPr lang="en-GB" sz="2400" b="1" dirty="0">
              <a:latin typeface="Segoe Print" pitchFamily="2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089112" y="1570728"/>
            <a:ext cx="5099863" cy="4759872"/>
            <a:chOff x="467544" y="3429000"/>
            <a:chExt cx="2798231" cy="2592288"/>
          </a:xfrm>
        </p:grpSpPr>
        <p:sp>
          <p:nvSpPr>
            <p:cNvPr id="7" name="Isosceles Triangle 6"/>
            <p:cNvSpPr/>
            <p:nvPr/>
          </p:nvSpPr>
          <p:spPr>
            <a:xfrm>
              <a:off x="467544" y="3429000"/>
              <a:ext cx="2798231" cy="2412268"/>
            </a:xfrm>
            <a:prstGeom prst="triangle">
              <a:avLst/>
            </a:prstGeom>
            <a:solidFill>
              <a:srgbClr val="FF00FF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717032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27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9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3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 smtClean="0">
                  <a:solidFill>
                    <a:schemeClr val="bg2"/>
                  </a:solidFill>
                  <a:latin typeface="Segoe Print" pitchFamily="2" charset="0"/>
                </a:rPr>
                <a:t>x÷</a:t>
              </a:r>
              <a:endParaRPr lang="en-GB" sz="80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</p:grpSp>
      <p:sp>
        <p:nvSpPr>
          <p:cNvPr id="2" name="Oval 1"/>
          <p:cNvSpPr/>
          <p:nvPr/>
        </p:nvSpPr>
        <p:spPr bwMode="auto">
          <a:xfrm>
            <a:off x="5450032" y="4668362"/>
            <a:ext cx="2002288" cy="2002288"/>
          </a:xfrm>
          <a:prstGeom prst="ellipse">
            <a:avLst/>
          </a:prstGeom>
          <a:noFill/>
          <a:ln w="76200" cap="flat" cmpd="sng" algn="ctr">
            <a:solidFill>
              <a:srgbClr val="66FF3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010" y="1310678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17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892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73" y="692696"/>
            <a:ext cx="8188883" cy="51845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36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79512" y="476672"/>
          <a:ext cx="8653706" cy="5784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6853"/>
                <a:gridCol w="4326853"/>
              </a:tblGrid>
              <a:tr h="1656184"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A</a:t>
                      </a:r>
                      <a:endParaRPr lang="en-GB" sz="66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B</a:t>
                      </a:r>
                      <a:endParaRPr lang="en-GB" sz="66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28459">
                <a:tc>
                  <a:txBody>
                    <a:bodyPr/>
                    <a:lstStyle/>
                    <a:p>
                      <a:pPr algn="ctr"/>
                      <a:r>
                        <a:rPr lang="en-GB" sz="13800" dirty="0" smtClean="0">
                          <a:latin typeface="Segoe Print" pitchFamily="2" charset="0"/>
                        </a:rPr>
                        <a:t>6x3</a:t>
                      </a:r>
                      <a:endParaRPr lang="en-GB" sz="13800" dirty="0">
                        <a:latin typeface="Segoe Print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800" dirty="0" smtClean="0">
                          <a:latin typeface="Segoe Print" pitchFamily="2" charset="0"/>
                        </a:rPr>
                        <a:t>9x3</a:t>
                      </a:r>
                    </a:p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428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73" y="692696"/>
            <a:ext cx="8188883" cy="51845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solidFill>
                  <a:schemeClr val="tx1"/>
                </a:solidFill>
                <a:latin typeface="Segoe Print" pitchFamily="2" charset="0"/>
              </a:rPr>
              <a:t>18</a:t>
            </a:r>
            <a:endParaRPr lang="en-GB" sz="96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solidFill>
                  <a:schemeClr val="tx1"/>
                </a:solidFill>
                <a:latin typeface="Segoe Print" pitchFamily="2" charset="0"/>
              </a:rPr>
              <a:t>27</a:t>
            </a:r>
            <a:endParaRPr lang="en-GB" sz="96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8" name="Picture 7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586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79512" y="476672"/>
          <a:ext cx="8653706" cy="5784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6853"/>
                <a:gridCol w="4326853"/>
              </a:tblGrid>
              <a:tr h="1656184"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A</a:t>
                      </a:r>
                      <a:endParaRPr lang="en-GB" sz="66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B</a:t>
                      </a:r>
                      <a:endParaRPr lang="en-GB" sz="66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28459">
                <a:tc>
                  <a:txBody>
                    <a:bodyPr/>
                    <a:lstStyle/>
                    <a:p>
                      <a:pPr algn="ctr"/>
                      <a:r>
                        <a:rPr lang="en-GB" sz="13800" dirty="0" smtClean="0">
                          <a:latin typeface="Segoe Print" pitchFamily="2" charset="0"/>
                        </a:rPr>
                        <a:t>4x3</a:t>
                      </a:r>
                      <a:endParaRPr lang="en-GB" sz="13800" dirty="0">
                        <a:latin typeface="Segoe Print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800" dirty="0" smtClean="0">
                          <a:latin typeface="Segoe Print" pitchFamily="2" charset="0"/>
                        </a:rPr>
                        <a:t>8x3</a:t>
                      </a:r>
                    </a:p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04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73" y="692696"/>
            <a:ext cx="8188883" cy="51845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solidFill>
                  <a:schemeClr val="tx1"/>
                </a:solidFill>
                <a:latin typeface="Segoe Print" pitchFamily="2" charset="0"/>
              </a:rPr>
              <a:t>12</a:t>
            </a:r>
            <a:endParaRPr lang="en-GB" sz="96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solidFill>
                  <a:schemeClr val="tx1"/>
                </a:solidFill>
                <a:latin typeface="Segoe Print" pitchFamily="2" charset="0"/>
              </a:rPr>
              <a:t>24</a:t>
            </a:r>
            <a:endParaRPr lang="en-GB" sz="96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8" name="Picture 7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63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79512" y="476672"/>
          <a:ext cx="8653706" cy="5784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6853"/>
                <a:gridCol w="4326853"/>
              </a:tblGrid>
              <a:tr h="1656184"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A</a:t>
                      </a:r>
                      <a:endParaRPr lang="en-GB" sz="66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B</a:t>
                      </a:r>
                      <a:endParaRPr lang="en-GB" sz="66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28459">
                <a:tc>
                  <a:txBody>
                    <a:bodyPr/>
                    <a:lstStyle/>
                    <a:p>
                      <a:pPr algn="ctr"/>
                      <a:endParaRPr lang="en-GB" sz="2800" dirty="0" smtClean="0">
                        <a:latin typeface="Segoe Print" pitchFamily="2" charset="0"/>
                      </a:endParaRPr>
                    </a:p>
                    <a:p>
                      <a:pPr algn="ctr"/>
                      <a:r>
                        <a:rPr lang="en-GB" sz="9600" dirty="0" smtClean="0">
                          <a:latin typeface="Segoe Print" pitchFamily="2" charset="0"/>
                        </a:rPr>
                        <a:t>9x30</a:t>
                      </a:r>
                      <a:endParaRPr lang="en-GB" sz="9600" dirty="0">
                        <a:latin typeface="Segoe Print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600" dirty="0" smtClean="0">
                          <a:latin typeface="Segoe Print" pitchFamily="2" charset="0"/>
                        </a:rPr>
                        <a:t>7x0.3</a:t>
                      </a:r>
                    </a:p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50032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4355976" y="5296635"/>
            <a:ext cx="1944215" cy="1275680"/>
          </a:xfrm>
          <a:prstGeom prst="wedgeRoundRectCallout">
            <a:avLst>
              <a:gd name="adj1" fmla="val 70116"/>
              <a:gd name="adj2" fmla="val -25205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latin typeface="Segoe Print" panose="02000600000000000000" pitchFamily="2" charset="0"/>
              </a:rPr>
              <a:t>This is </a:t>
            </a:r>
          </a:p>
          <a:p>
            <a:pPr algn="ctr"/>
            <a:r>
              <a:rPr lang="en-GB" sz="2000" dirty="0" smtClean="0">
                <a:latin typeface="Segoe Print" panose="02000600000000000000" pitchFamily="2" charset="0"/>
              </a:rPr>
              <a:t>more challenging!</a:t>
            </a:r>
            <a:endParaRPr lang="en-GB" sz="2000" dirty="0">
              <a:latin typeface="Segoe Print" panose="02000600000000000000" pitchFamily="2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947528" y="4198318"/>
            <a:ext cx="1540235" cy="1450639"/>
          </a:xfrm>
          <a:prstGeom prst="wedgeRoundRectCallout">
            <a:avLst>
              <a:gd name="adj1" fmla="val -76563"/>
              <a:gd name="adj2" fmla="val -9007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latin typeface="Segoe Print" panose="02000600000000000000" pitchFamily="2" charset="0"/>
              </a:rPr>
              <a:t>Changing the ‘thing’!</a:t>
            </a:r>
            <a:endParaRPr lang="en-GB" sz="2000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94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73" y="692696"/>
            <a:ext cx="8188883" cy="51845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91680" y="3003011"/>
            <a:ext cx="2736303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b="1" dirty="0" smtClean="0">
                <a:solidFill>
                  <a:schemeClr val="tx1"/>
                </a:solidFill>
                <a:latin typeface="Segoe Print" pitchFamily="2" charset="0"/>
              </a:rPr>
              <a:t>270</a:t>
            </a:r>
            <a:endParaRPr lang="en-GB" sz="88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00770" y="2985233"/>
            <a:ext cx="2579542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solidFill>
                  <a:schemeClr val="tx1"/>
                </a:solidFill>
                <a:latin typeface="Segoe Print" pitchFamily="2" charset="0"/>
              </a:rPr>
              <a:t>2.1</a:t>
            </a:r>
            <a:endParaRPr lang="en-GB" sz="96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8" name="Picture 7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6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980728"/>
            <a:ext cx="6769744" cy="5373216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How many questions can you answer in 12 seconds!!</a:t>
            </a:r>
          </a:p>
        </p:txBody>
      </p:sp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575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40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87573" y="764704"/>
            <a:ext cx="8188883" cy="5184576"/>
            <a:chOff x="487573" y="692696"/>
            <a:chExt cx="8188883" cy="5184576"/>
          </a:xfrm>
        </p:grpSpPr>
        <p:grpSp>
          <p:nvGrpSpPr>
            <p:cNvPr id="4" name="Group 3"/>
            <p:cNvGrpSpPr/>
            <p:nvPr/>
          </p:nvGrpSpPr>
          <p:grpSpPr>
            <a:xfrm>
              <a:off x="487573" y="692696"/>
              <a:ext cx="8188883" cy="5184576"/>
              <a:chOff x="487573" y="692696"/>
              <a:chExt cx="8188883" cy="5184576"/>
            </a:xfrm>
          </p:grpSpPr>
          <p:pic>
            <p:nvPicPr>
              <p:cNvPr id="5" name="Picture 4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852568" y="1196752"/>
                <a:ext cx="5599752" cy="43204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1" name="Straight Connector 10"/>
            <p:cNvCxnSpPr>
              <a:stCxn id="3" idx="1"/>
            </p:cNvCxnSpPr>
            <p:nvPr/>
          </p:nvCxnSpPr>
          <p:spPr>
            <a:xfrm>
              <a:off x="1852568" y="3356992"/>
              <a:ext cx="559975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44008" y="1196752"/>
              <a:ext cx="0" cy="417646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81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87573" y="764704"/>
            <a:ext cx="8188883" cy="5184576"/>
            <a:chOff x="487573" y="692696"/>
            <a:chExt cx="8188883" cy="5184576"/>
          </a:xfrm>
        </p:grpSpPr>
        <p:grpSp>
          <p:nvGrpSpPr>
            <p:cNvPr id="4" name="Group 3"/>
            <p:cNvGrpSpPr/>
            <p:nvPr/>
          </p:nvGrpSpPr>
          <p:grpSpPr>
            <a:xfrm>
              <a:off x="487573" y="692696"/>
              <a:ext cx="8188883" cy="5184576"/>
              <a:chOff x="487573" y="692696"/>
              <a:chExt cx="8188883" cy="5184576"/>
            </a:xfrm>
          </p:grpSpPr>
          <p:pic>
            <p:nvPicPr>
              <p:cNvPr id="5" name="Picture 4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852568" y="1196752"/>
                <a:ext cx="5599752" cy="43204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1" name="Straight Connector 10"/>
            <p:cNvCxnSpPr>
              <a:stCxn id="3" idx="1"/>
            </p:cNvCxnSpPr>
            <p:nvPr/>
          </p:nvCxnSpPr>
          <p:spPr>
            <a:xfrm>
              <a:off x="1852568" y="3356992"/>
              <a:ext cx="559975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44008" y="1196752"/>
              <a:ext cx="0" cy="417646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1691680" y="1628800"/>
            <a:ext cx="2664295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tx1"/>
                </a:solidFill>
                <a:latin typeface="Segoe Print" pitchFamily="2" charset="0"/>
              </a:rPr>
              <a:t>8x3</a:t>
            </a:r>
            <a:endParaRPr lang="en-GB" sz="54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69351" y="1628800"/>
            <a:ext cx="2664295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tx1"/>
                </a:solidFill>
                <a:latin typeface="Segoe Print" pitchFamily="2" charset="0"/>
              </a:rPr>
              <a:t>30</a:t>
            </a:r>
            <a:r>
              <a:rPr lang="en-GB" sz="5400" b="1" dirty="0" smtClean="0">
                <a:solidFill>
                  <a:schemeClr val="tx1"/>
                </a:solidFill>
                <a:latin typeface="Segoe Print"/>
              </a:rPr>
              <a:t>÷3</a:t>
            </a:r>
            <a:endParaRPr lang="en-GB" sz="54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91680" y="3717032"/>
            <a:ext cx="2890334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 smtClean="0">
                <a:solidFill>
                  <a:schemeClr val="tx1"/>
                </a:solidFill>
                <a:latin typeface="Segoe Print" pitchFamily="2" charset="0"/>
              </a:rPr>
              <a:t>3x  =18</a:t>
            </a:r>
            <a:endParaRPr lang="en-GB" sz="48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16016" y="3789040"/>
            <a:ext cx="2785501" cy="12961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 smtClean="0">
                <a:solidFill>
                  <a:schemeClr val="tx1"/>
                </a:solidFill>
                <a:latin typeface="Segoe Print" pitchFamily="2" charset="0"/>
              </a:rPr>
              <a:t>27</a:t>
            </a:r>
            <a:r>
              <a:rPr lang="en-GB" sz="4800" b="1" dirty="0" smtClean="0">
                <a:solidFill>
                  <a:schemeClr val="tx1"/>
                </a:solidFill>
                <a:latin typeface="Segoe Print"/>
              </a:rPr>
              <a:t>÷</a:t>
            </a:r>
            <a:r>
              <a:rPr lang="en-GB" sz="4800" b="1" dirty="0" smtClean="0">
                <a:solidFill>
                  <a:schemeClr val="tx1"/>
                </a:solidFill>
                <a:latin typeface="Segoe Print" pitchFamily="2" charset="0"/>
              </a:rPr>
              <a:t>  =3</a:t>
            </a:r>
            <a:endParaRPr lang="en-GB" sz="48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704799" y="4149080"/>
            <a:ext cx="432048" cy="43204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084168" y="4149080"/>
            <a:ext cx="432048" cy="43204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 rot="21262074">
            <a:off x="961505" y="1263838"/>
            <a:ext cx="7241017" cy="418677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latin typeface="Segoe Print" pitchFamily="2" charset="0"/>
              </a:rPr>
              <a:t>Time’s up!</a:t>
            </a:r>
            <a:endParaRPr lang="en-GB" sz="9600" b="1" dirty="0"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20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87573" y="764704"/>
            <a:ext cx="8188883" cy="5184576"/>
            <a:chOff x="487573" y="692696"/>
            <a:chExt cx="8188883" cy="5184576"/>
          </a:xfrm>
        </p:grpSpPr>
        <p:grpSp>
          <p:nvGrpSpPr>
            <p:cNvPr id="4" name="Group 3"/>
            <p:cNvGrpSpPr/>
            <p:nvPr/>
          </p:nvGrpSpPr>
          <p:grpSpPr>
            <a:xfrm>
              <a:off x="487573" y="692696"/>
              <a:ext cx="8188883" cy="5184576"/>
              <a:chOff x="487573" y="692696"/>
              <a:chExt cx="8188883" cy="5184576"/>
            </a:xfrm>
          </p:grpSpPr>
          <p:pic>
            <p:nvPicPr>
              <p:cNvPr id="5" name="Picture 4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852568" y="1196752"/>
                <a:ext cx="5599752" cy="43204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1" name="Straight Connector 10"/>
            <p:cNvCxnSpPr>
              <a:stCxn id="3" idx="1"/>
            </p:cNvCxnSpPr>
            <p:nvPr/>
          </p:nvCxnSpPr>
          <p:spPr>
            <a:xfrm>
              <a:off x="1852568" y="3356992"/>
              <a:ext cx="559975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44008" y="1196752"/>
              <a:ext cx="0" cy="417646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1691680" y="1628800"/>
            <a:ext cx="2664295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 smtClean="0">
                <a:solidFill>
                  <a:schemeClr val="tx1"/>
                </a:solidFill>
                <a:latin typeface="Segoe Print" pitchFamily="2" charset="0"/>
              </a:rPr>
              <a:t>24</a:t>
            </a:r>
            <a:endParaRPr lang="en-GB" sz="7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69351" y="1628800"/>
            <a:ext cx="2664295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 smtClean="0">
                <a:solidFill>
                  <a:schemeClr val="tx1"/>
                </a:solidFill>
                <a:latin typeface="Segoe Print" pitchFamily="2" charset="0"/>
              </a:rPr>
              <a:t>10</a:t>
            </a:r>
            <a:endParaRPr lang="en-GB" sz="7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91680" y="3717032"/>
            <a:ext cx="2890334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 smtClean="0">
                <a:solidFill>
                  <a:schemeClr val="tx1"/>
                </a:solidFill>
                <a:latin typeface="Segoe Print" pitchFamily="2" charset="0"/>
              </a:rPr>
              <a:t>6</a:t>
            </a:r>
            <a:endParaRPr lang="en-GB" sz="7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91579" y="3797650"/>
            <a:ext cx="2785501" cy="12961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Segoe Print" pitchFamily="2" charset="0"/>
              </a:rPr>
              <a:t>9</a:t>
            </a:r>
          </a:p>
        </p:txBody>
      </p: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78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683568" y="1295574"/>
            <a:ext cx="5113560" cy="388843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Let’s try that again.</a:t>
            </a:r>
          </a:p>
        </p:txBody>
      </p:sp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90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87573" y="764704"/>
            <a:ext cx="8188883" cy="5184576"/>
            <a:chOff x="487573" y="692696"/>
            <a:chExt cx="8188883" cy="5184576"/>
          </a:xfrm>
        </p:grpSpPr>
        <p:grpSp>
          <p:nvGrpSpPr>
            <p:cNvPr id="4" name="Group 3"/>
            <p:cNvGrpSpPr/>
            <p:nvPr/>
          </p:nvGrpSpPr>
          <p:grpSpPr>
            <a:xfrm>
              <a:off x="487573" y="692696"/>
              <a:ext cx="8188883" cy="5184576"/>
              <a:chOff x="487573" y="692696"/>
              <a:chExt cx="8188883" cy="5184576"/>
            </a:xfrm>
          </p:grpSpPr>
          <p:pic>
            <p:nvPicPr>
              <p:cNvPr id="5" name="Picture 4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852568" y="1196752"/>
                <a:ext cx="5599752" cy="43204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1" name="Straight Connector 10"/>
            <p:cNvCxnSpPr>
              <a:stCxn id="3" idx="1"/>
            </p:cNvCxnSpPr>
            <p:nvPr/>
          </p:nvCxnSpPr>
          <p:spPr>
            <a:xfrm>
              <a:off x="1852568" y="3356992"/>
              <a:ext cx="559975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44008" y="1196752"/>
              <a:ext cx="0" cy="417646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879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87573" y="764704"/>
            <a:ext cx="8188883" cy="5184576"/>
            <a:chOff x="487573" y="692696"/>
            <a:chExt cx="8188883" cy="5184576"/>
          </a:xfrm>
        </p:grpSpPr>
        <p:grpSp>
          <p:nvGrpSpPr>
            <p:cNvPr id="4" name="Group 3"/>
            <p:cNvGrpSpPr/>
            <p:nvPr/>
          </p:nvGrpSpPr>
          <p:grpSpPr>
            <a:xfrm>
              <a:off x="487573" y="692696"/>
              <a:ext cx="8188883" cy="5184576"/>
              <a:chOff x="487573" y="692696"/>
              <a:chExt cx="8188883" cy="5184576"/>
            </a:xfrm>
          </p:grpSpPr>
          <p:pic>
            <p:nvPicPr>
              <p:cNvPr id="5" name="Picture 4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852568" y="1196752"/>
                <a:ext cx="5599752" cy="43204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1" name="Straight Connector 10"/>
            <p:cNvCxnSpPr>
              <a:stCxn id="3" idx="1"/>
            </p:cNvCxnSpPr>
            <p:nvPr/>
          </p:nvCxnSpPr>
          <p:spPr>
            <a:xfrm>
              <a:off x="1852568" y="3356992"/>
              <a:ext cx="559975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44008" y="1196752"/>
              <a:ext cx="0" cy="417646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1691680" y="1628800"/>
            <a:ext cx="2664295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tx1"/>
                </a:solidFill>
                <a:latin typeface="Segoe Print" pitchFamily="2" charset="0"/>
              </a:rPr>
              <a:t>7x3</a:t>
            </a:r>
            <a:endParaRPr lang="en-GB" sz="5400" b="1" baseline="38000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69351" y="1628800"/>
            <a:ext cx="2664295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tx1"/>
                </a:solidFill>
                <a:latin typeface="Segoe Print" pitchFamily="2" charset="0"/>
              </a:rPr>
              <a:t>27÷3</a:t>
            </a:r>
            <a:endParaRPr lang="en-GB" sz="54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91680" y="3717032"/>
            <a:ext cx="2890334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 smtClean="0">
                <a:solidFill>
                  <a:schemeClr val="tx1"/>
                </a:solidFill>
                <a:latin typeface="Segoe Print" pitchFamily="2" charset="0"/>
              </a:rPr>
              <a:t>3x  =24</a:t>
            </a:r>
            <a:endParaRPr lang="en-GB" sz="48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16016" y="3789040"/>
            <a:ext cx="2817630" cy="12961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 smtClean="0">
                <a:solidFill>
                  <a:schemeClr val="tx1"/>
                </a:solidFill>
                <a:latin typeface="Segoe Print" pitchFamily="2" charset="0"/>
              </a:rPr>
              <a:t>30</a:t>
            </a:r>
            <a:r>
              <a:rPr lang="en-GB" sz="4400" b="1" dirty="0" smtClean="0">
                <a:solidFill>
                  <a:schemeClr val="tx1"/>
                </a:solidFill>
                <a:latin typeface="Segoe Print"/>
              </a:rPr>
              <a:t>÷  </a:t>
            </a:r>
            <a:r>
              <a:rPr lang="en-GB" sz="4400" b="1" dirty="0" smtClean="0">
                <a:solidFill>
                  <a:schemeClr val="tx1"/>
                </a:solidFill>
                <a:latin typeface="Segoe Print" pitchFamily="2" charset="0"/>
              </a:rPr>
              <a:t> =3</a:t>
            </a:r>
            <a:endParaRPr lang="en-GB" sz="44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704799" y="4149080"/>
            <a:ext cx="432048" cy="43204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099700" y="4221088"/>
            <a:ext cx="432048" cy="43204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 rot="21262074">
            <a:off x="961505" y="1263838"/>
            <a:ext cx="7241017" cy="418677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latin typeface="Segoe Print" pitchFamily="2" charset="0"/>
              </a:rPr>
              <a:t>Time’s up!</a:t>
            </a:r>
            <a:endParaRPr lang="en-GB" sz="9600" b="1" dirty="0"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274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87573" y="764704"/>
            <a:ext cx="8188883" cy="5184576"/>
            <a:chOff x="487573" y="692696"/>
            <a:chExt cx="8188883" cy="5184576"/>
          </a:xfrm>
        </p:grpSpPr>
        <p:grpSp>
          <p:nvGrpSpPr>
            <p:cNvPr id="4" name="Group 3"/>
            <p:cNvGrpSpPr/>
            <p:nvPr/>
          </p:nvGrpSpPr>
          <p:grpSpPr>
            <a:xfrm>
              <a:off x="487573" y="692696"/>
              <a:ext cx="8188883" cy="5184576"/>
              <a:chOff x="487573" y="692696"/>
              <a:chExt cx="8188883" cy="5184576"/>
            </a:xfrm>
          </p:grpSpPr>
          <p:pic>
            <p:nvPicPr>
              <p:cNvPr id="5" name="Picture 4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852568" y="1196752"/>
                <a:ext cx="5599752" cy="43204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1" name="Straight Connector 10"/>
            <p:cNvCxnSpPr>
              <a:stCxn id="3" idx="1"/>
            </p:cNvCxnSpPr>
            <p:nvPr/>
          </p:nvCxnSpPr>
          <p:spPr>
            <a:xfrm>
              <a:off x="1852568" y="3356992"/>
              <a:ext cx="559975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44008" y="1196752"/>
              <a:ext cx="0" cy="417646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1691680" y="1628800"/>
            <a:ext cx="2664295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 smtClean="0">
                <a:solidFill>
                  <a:schemeClr val="tx1"/>
                </a:solidFill>
                <a:latin typeface="Segoe Print" pitchFamily="2" charset="0"/>
              </a:rPr>
              <a:t>21</a:t>
            </a:r>
            <a:endParaRPr lang="en-GB" sz="7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69351" y="1628800"/>
            <a:ext cx="3159033" cy="1224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 smtClean="0">
                <a:solidFill>
                  <a:schemeClr val="tx1"/>
                </a:solidFill>
                <a:latin typeface="Segoe Print" pitchFamily="2" charset="0"/>
              </a:rPr>
              <a:t>9</a:t>
            </a:r>
            <a:endParaRPr lang="en-GB" sz="7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91680" y="3717032"/>
            <a:ext cx="2890334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 smtClean="0">
                <a:solidFill>
                  <a:schemeClr val="tx1"/>
                </a:solidFill>
                <a:latin typeface="Segoe Print" pitchFamily="2" charset="0"/>
              </a:rPr>
              <a:t>8</a:t>
            </a:r>
            <a:endParaRPr lang="en-GB" sz="7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91579" y="3797650"/>
            <a:ext cx="2785501" cy="12961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 smtClean="0">
                <a:solidFill>
                  <a:schemeClr val="tx1"/>
                </a:solidFill>
                <a:latin typeface="Segoe Print" pitchFamily="2" charset="0"/>
              </a:rPr>
              <a:t>10</a:t>
            </a:r>
            <a:endParaRPr lang="en-GB" sz="7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64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1670" y="1322766"/>
            <a:ext cx="6102678" cy="2646294"/>
          </a:xfrm>
        </p:spPr>
        <p:txBody>
          <a:bodyPr>
            <a:normAutofit fontScale="90000"/>
          </a:bodyPr>
          <a:lstStyle/>
          <a:p>
            <a:r>
              <a:rPr lang="en-GB" sz="8625" b="1" dirty="0">
                <a:latin typeface="Segoe Print" pitchFamily="2" charset="0"/>
              </a:rPr>
              <a:t>Its Nothing New</a:t>
            </a:r>
          </a:p>
        </p:txBody>
      </p:sp>
      <p:grpSp>
        <p:nvGrpSpPr>
          <p:cNvPr id="9" name="Group 8"/>
          <p:cNvGrpSpPr/>
          <p:nvPr/>
        </p:nvGrpSpPr>
        <p:grpSpPr>
          <a:xfrm rot="21224608">
            <a:off x="4788019" y="4480865"/>
            <a:ext cx="1338680" cy="1313816"/>
            <a:chOff x="337037" y="4581128"/>
            <a:chExt cx="2016224" cy="1978775"/>
          </a:xfrm>
        </p:grpSpPr>
        <p:sp>
          <p:nvSpPr>
            <p:cNvPr id="10" name="Rounded Rectangle 9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500" b="1" dirty="0">
                  <a:solidFill>
                    <a:prstClr val="black"/>
                  </a:solidFill>
                  <a:latin typeface="Segoe Print" pitchFamily="2" charset="0"/>
                </a:rPr>
                <a:t>It’s Nothing New</a:t>
              </a:r>
            </a:p>
          </p:txBody>
        </p:sp>
        <p:sp>
          <p:nvSpPr>
            <p:cNvPr id="11" name="Rectangle 10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400" b="1" dirty="0">
                  <a:solidFill>
                    <a:prstClr val="black"/>
                  </a:solidFill>
                  <a:latin typeface="Segoe Print" pitchFamily="2" charset="0"/>
                </a:rPr>
                <a:t>I</a:t>
              </a:r>
            </a:p>
          </p:txBody>
        </p:sp>
      </p:grp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819" y="2625432"/>
            <a:ext cx="1422089" cy="1343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302" y="3659987"/>
            <a:ext cx="1336001" cy="1108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2806986" y="3783844"/>
            <a:ext cx="1674186" cy="1026114"/>
          </a:xfrm>
          <a:prstGeom prst="wedgeRoundRectCallout">
            <a:avLst>
              <a:gd name="adj1" fmla="val -68739"/>
              <a:gd name="adj2" fmla="val 25118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Fact Families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38276" y="2750029"/>
            <a:ext cx="1180238" cy="1219031"/>
            <a:chOff x="317701" y="2523706"/>
            <a:chExt cx="1573650" cy="1625374"/>
          </a:xfrm>
        </p:grpSpPr>
        <p:sp>
          <p:nvSpPr>
            <p:cNvPr id="12" name="Rounded Rectangular Callout 11"/>
            <p:cNvSpPr/>
            <p:nvPr/>
          </p:nvSpPr>
          <p:spPr>
            <a:xfrm>
              <a:off x="317701" y="2523706"/>
              <a:ext cx="1573650" cy="1625374"/>
            </a:xfrm>
            <a:prstGeom prst="wedgeRoundRectCallout">
              <a:avLst>
                <a:gd name="adj1" fmla="val 43031"/>
                <a:gd name="adj2" fmla="val 78559"/>
                <a:gd name="adj3" fmla="val 16667"/>
              </a:avLst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prstClr val="black"/>
                  </a:solidFill>
                  <a:latin typeface="Segoe Print" panose="02000600000000000000" pitchFamily="2" charset="0"/>
                </a:rPr>
                <a:t>Step</a:t>
              </a:r>
            </a:p>
            <a:p>
              <a:pPr algn="ctr"/>
              <a:endParaRPr lang="en-GB" sz="2400" dirty="0">
                <a:solidFill>
                  <a:prstClr val="black"/>
                </a:solidFill>
                <a:latin typeface="Segoe Print" panose="02000600000000000000" pitchFamily="2" charset="0"/>
              </a:endParaRPr>
            </a:p>
            <a:p>
              <a:pPr algn="ctr"/>
              <a:endParaRPr lang="en-GB" sz="2400" dirty="0">
                <a:solidFill>
                  <a:prstClr val="black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14" name="Oval 13"/>
            <p:cNvSpPr/>
            <p:nvPr/>
          </p:nvSpPr>
          <p:spPr bwMode="auto">
            <a:xfrm>
              <a:off x="707108" y="3179761"/>
              <a:ext cx="794835" cy="792088"/>
            </a:xfrm>
            <a:prstGeom prst="ellipse">
              <a:avLst/>
            </a:prstGeom>
            <a:gradFill rotWithShape="1">
              <a:gsLst>
                <a:gs pos="0">
                  <a:srgbClr val="A04DA3">
                    <a:shade val="51000"/>
                    <a:satMod val="130000"/>
                  </a:srgbClr>
                </a:gs>
                <a:gs pos="80000">
                  <a:srgbClr val="A04DA3">
                    <a:shade val="93000"/>
                    <a:satMod val="130000"/>
                  </a:srgbClr>
                </a:gs>
                <a:gs pos="100000">
                  <a:srgbClr val="A04DA3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sz="2700" kern="0" dirty="0">
                  <a:solidFill>
                    <a:prstClr val="white"/>
                  </a:solidFill>
                  <a:latin typeface="Verdana" pitchFamily="34" charset="0"/>
                  <a:cs typeface="Arial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759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438908" y="2564904"/>
            <a:ext cx="4320480" cy="27003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5400" b="1" dirty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079" y="1201204"/>
            <a:ext cx="2611408" cy="1647281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26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5306294" y="1304639"/>
            <a:ext cx="1944216" cy="1458162"/>
          </a:xfrm>
          <a:prstGeom prst="wedgeRoundRectCallout">
            <a:avLst>
              <a:gd name="adj1" fmla="val -54024"/>
              <a:gd name="adj2" fmla="val 95247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Segoe Print" pitchFamily="2" charset="0"/>
              </a:rPr>
              <a:t>What is the fact family?</a:t>
            </a:r>
          </a:p>
        </p:txBody>
      </p:sp>
      <p:pic>
        <p:nvPicPr>
          <p:cNvPr id="11" name="Picture 10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965" y="3645024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ounded Rectangular Callout 13"/>
          <p:cNvSpPr/>
          <p:nvPr/>
        </p:nvSpPr>
        <p:spPr>
          <a:xfrm>
            <a:off x="1601670" y="2033720"/>
            <a:ext cx="2916324" cy="1134126"/>
          </a:xfrm>
          <a:prstGeom prst="wedgeRoundRectCallout">
            <a:avLst>
              <a:gd name="adj1" fmla="val 40040"/>
              <a:gd name="adj2" fmla="val 8192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950" b="1" dirty="0">
                <a:solidFill>
                  <a:prstClr val="black"/>
                </a:solidFill>
                <a:latin typeface="Segoe Print" pitchFamily="2" charset="0"/>
              </a:rPr>
              <a:t>6x4=24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42901" y="4047437"/>
            <a:ext cx="2000519" cy="1785097"/>
            <a:chOff x="457200" y="4253582"/>
            <a:chExt cx="2667359" cy="2380129"/>
          </a:xfrm>
        </p:grpSpPr>
        <p:sp>
          <p:nvSpPr>
            <p:cNvPr id="2" name="Isosceles Triangle 1"/>
            <p:cNvSpPr/>
            <p:nvPr/>
          </p:nvSpPr>
          <p:spPr>
            <a:xfrm>
              <a:off x="457200" y="4253582"/>
              <a:ext cx="2667359" cy="2299447"/>
            </a:xfrm>
            <a:prstGeom prst="triangl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2216242" y="5997474"/>
              <a:ext cx="833717" cy="63623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700" b="1" dirty="0">
                  <a:solidFill>
                    <a:prstClr val="white"/>
                  </a:solidFill>
                  <a:latin typeface="Segoe Print" panose="02000600000000000000" pitchFamily="2" charset="0"/>
                </a:rPr>
                <a:t>6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526396" y="5997474"/>
              <a:ext cx="833717" cy="63623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700" b="1" dirty="0">
                  <a:solidFill>
                    <a:prstClr val="white"/>
                  </a:solidFill>
                  <a:latin typeface="Segoe Print" panose="02000600000000000000" pitchFamily="2" charset="0"/>
                </a:rPr>
                <a:t>4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1285353" y="4824687"/>
              <a:ext cx="984158" cy="63623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700" b="1" dirty="0">
                  <a:solidFill>
                    <a:prstClr val="white"/>
                  </a:solidFill>
                  <a:latin typeface="Segoe Print" panose="02000600000000000000" pitchFamily="2" charset="0"/>
                </a:rPr>
                <a:t>24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1255936" y="5541693"/>
              <a:ext cx="1118628" cy="544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700" b="1" dirty="0">
                  <a:solidFill>
                    <a:prstClr val="white"/>
                  </a:solidFill>
                  <a:latin typeface="Segoe Print" panose="02000600000000000000" pitchFamily="2" charset="0"/>
                </a:rPr>
                <a:t>x÷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1995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11230" y="1207362"/>
            <a:ext cx="6156684" cy="3883647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500" b="1" dirty="0">
                  <a:solidFill>
                    <a:prstClr val="black"/>
                  </a:solidFill>
                  <a:latin typeface="Segoe Print" pitchFamily="2" charset="0"/>
                </a:rPr>
                <a:t>6x4=24</a:t>
              </a:r>
            </a:p>
            <a:p>
              <a:pPr algn="ctr"/>
              <a:r>
                <a:rPr lang="en-GB" sz="4500" b="1" dirty="0">
                  <a:solidFill>
                    <a:prstClr val="black"/>
                  </a:solidFill>
                  <a:latin typeface="Segoe Print" pitchFamily="2" charset="0"/>
                </a:rPr>
                <a:t>4x6=24</a:t>
              </a:r>
            </a:p>
            <a:p>
              <a:pPr algn="ctr"/>
              <a:r>
                <a:rPr lang="en-GB" sz="4500" b="1" dirty="0">
                  <a:solidFill>
                    <a:prstClr val="black"/>
                  </a:solidFill>
                  <a:latin typeface="Segoe Print" pitchFamily="2" charset="0"/>
                </a:rPr>
                <a:t>24÷4</a:t>
              </a:r>
              <a:r>
                <a:rPr lang="en-GB" sz="4500" b="1" dirty="0">
                  <a:solidFill>
                    <a:prstClr val="black"/>
                  </a:solidFill>
                  <a:latin typeface="Segoe Print"/>
                </a:rPr>
                <a:t>=6</a:t>
              </a:r>
            </a:p>
            <a:p>
              <a:pPr algn="ctr"/>
              <a:r>
                <a:rPr lang="en-GB" sz="4500" b="1" dirty="0">
                  <a:solidFill>
                    <a:prstClr val="black"/>
                  </a:solidFill>
                  <a:latin typeface="Segoe Print" pitchFamily="2" charset="0"/>
                </a:rPr>
                <a:t>24÷6=4</a:t>
              </a:r>
            </a:p>
          </p:txBody>
        </p:sp>
      </p:grpSp>
      <p:pic>
        <p:nvPicPr>
          <p:cNvPr id="9" name="Picture 8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124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438908" y="2564904"/>
            <a:ext cx="4320480" cy="27003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5400" b="1" dirty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079" y="1201204"/>
            <a:ext cx="2611408" cy="1647281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291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5306294" y="1304639"/>
            <a:ext cx="1944216" cy="1458162"/>
          </a:xfrm>
          <a:prstGeom prst="wedgeRoundRectCallout">
            <a:avLst>
              <a:gd name="adj1" fmla="val -54024"/>
              <a:gd name="adj2" fmla="val 95247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Segoe Print" pitchFamily="2" charset="0"/>
              </a:rPr>
              <a:t>What is the fact family?</a:t>
            </a:r>
          </a:p>
        </p:txBody>
      </p:sp>
      <p:pic>
        <p:nvPicPr>
          <p:cNvPr id="11" name="Picture 10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965" y="3645024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ounded Rectangular Callout 13"/>
          <p:cNvSpPr/>
          <p:nvPr/>
        </p:nvSpPr>
        <p:spPr>
          <a:xfrm>
            <a:off x="1601670" y="2033720"/>
            <a:ext cx="2916324" cy="1134126"/>
          </a:xfrm>
          <a:prstGeom prst="wedgeRoundRectCallout">
            <a:avLst>
              <a:gd name="adj1" fmla="val 40040"/>
              <a:gd name="adj2" fmla="val 8192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950" b="1" dirty="0">
                <a:solidFill>
                  <a:prstClr val="black"/>
                </a:solidFill>
                <a:latin typeface="Segoe Print" pitchFamily="2" charset="0"/>
              </a:rPr>
              <a:t>7x5=35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42901" y="4047437"/>
            <a:ext cx="2000519" cy="1785097"/>
            <a:chOff x="457200" y="4253582"/>
            <a:chExt cx="2667359" cy="2380129"/>
          </a:xfrm>
        </p:grpSpPr>
        <p:sp>
          <p:nvSpPr>
            <p:cNvPr id="6" name="Isosceles Triangle 5"/>
            <p:cNvSpPr/>
            <p:nvPr/>
          </p:nvSpPr>
          <p:spPr>
            <a:xfrm>
              <a:off x="457200" y="4253582"/>
              <a:ext cx="2667359" cy="2299447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216242" y="5997474"/>
              <a:ext cx="833717" cy="63623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700" b="1" dirty="0">
                  <a:solidFill>
                    <a:prstClr val="white"/>
                  </a:solidFill>
                  <a:latin typeface="Segoe Print" panose="02000600000000000000" pitchFamily="2" charset="0"/>
                </a:rPr>
                <a:t>7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26396" y="5997474"/>
              <a:ext cx="833717" cy="63623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700" b="1" dirty="0">
                  <a:solidFill>
                    <a:prstClr val="white"/>
                  </a:solidFill>
                  <a:latin typeface="Segoe Print" panose="02000600000000000000" pitchFamily="2" charset="0"/>
                </a:rPr>
                <a:t>5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1285353" y="4824687"/>
              <a:ext cx="984158" cy="63623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700" b="1" dirty="0">
                  <a:solidFill>
                    <a:prstClr val="white"/>
                  </a:solidFill>
                  <a:latin typeface="Segoe Print" panose="02000600000000000000" pitchFamily="2" charset="0"/>
                </a:rPr>
                <a:t>35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255936" y="5541693"/>
              <a:ext cx="1118628" cy="544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700" b="1" dirty="0">
                  <a:solidFill>
                    <a:prstClr val="white"/>
                  </a:solidFill>
                  <a:latin typeface="Segoe Print" panose="02000600000000000000" pitchFamily="2" charset="0"/>
                </a:rPr>
                <a:t>x÷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91199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11230" y="1207362"/>
            <a:ext cx="6156684" cy="3883647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500" b="1" dirty="0">
                  <a:solidFill>
                    <a:prstClr val="black"/>
                  </a:solidFill>
                  <a:latin typeface="Segoe Print" pitchFamily="2" charset="0"/>
                </a:rPr>
                <a:t>7x5=35</a:t>
              </a:r>
            </a:p>
            <a:p>
              <a:pPr algn="ctr"/>
              <a:r>
                <a:rPr lang="en-GB" sz="4500" b="1" dirty="0">
                  <a:solidFill>
                    <a:prstClr val="black"/>
                  </a:solidFill>
                  <a:latin typeface="Segoe Print" pitchFamily="2" charset="0"/>
                </a:rPr>
                <a:t>5x7=35</a:t>
              </a:r>
            </a:p>
            <a:p>
              <a:pPr algn="ctr"/>
              <a:r>
                <a:rPr lang="en-GB" sz="4500" b="1" dirty="0">
                  <a:solidFill>
                    <a:prstClr val="black"/>
                  </a:solidFill>
                  <a:latin typeface="Segoe Print" pitchFamily="2" charset="0"/>
                </a:rPr>
                <a:t>35÷5</a:t>
              </a:r>
              <a:r>
                <a:rPr lang="en-GB" sz="4500" b="1" dirty="0">
                  <a:solidFill>
                    <a:prstClr val="black"/>
                  </a:solidFill>
                  <a:latin typeface="Segoe Print"/>
                </a:rPr>
                <a:t>=7</a:t>
              </a:r>
            </a:p>
            <a:p>
              <a:pPr algn="ctr"/>
              <a:r>
                <a:rPr lang="en-GB" sz="4500" b="1" dirty="0">
                  <a:solidFill>
                    <a:prstClr val="black"/>
                  </a:solidFill>
                  <a:latin typeface="Segoe Print" pitchFamily="2" charset="0"/>
                </a:rPr>
                <a:t>35÷7=5</a:t>
              </a:r>
            </a:p>
          </p:txBody>
        </p:sp>
      </p:grpSp>
      <p:pic>
        <p:nvPicPr>
          <p:cNvPr id="9" name="Picture 8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2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438908" y="2564904"/>
            <a:ext cx="4320480" cy="27003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5400" b="1" dirty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079" y="1201204"/>
            <a:ext cx="2611408" cy="1647281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812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73" y="692696"/>
            <a:ext cx="8188883" cy="51845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77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73" y="692696"/>
            <a:ext cx="8188883" cy="51845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1837907" y="2651777"/>
            <a:ext cx="2520280" cy="2228917"/>
          </a:xfrm>
          <a:prstGeom prst="wedgeRoundRectCallout">
            <a:avLst>
              <a:gd name="adj1" fmla="val -63760"/>
              <a:gd name="adj2" fmla="val 4091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What’s the Fact Family for </a:t>
            </a:r>
            <a:r>
              <a:rPr lang="en-GB" sz="32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7x3=21</a:t>
            </a:r>
            <a:r>
              <a:rPr lang="en-GB" sz="3200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endParaRPr lang="en-GB" sz="3200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4749338" y="2651777"/>
            <a:ext cx="2705240" cy="2228917"/>
          </a:xfrm>
          <a:prstGeom prst="wedgeRoundRectCallout">
            <a:avLst>
              <a:gd name="adj1" fmla="val -2224"/>
              <a:gd name="adj2" fmla="val 62468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What’s the Fact Family for </a:t>
            </a:r>
            <a:r>
              <a:rPr lang="en-GB" sz="32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8x30=240</a:t>
            </a:r>
            <a:r>
              <a:rPr lang="en-GB" sz="3200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endParaRPr lang="en-GB" sz="3200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09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73" y="692696"/>
            <a:ext cx="8188883" cy="51845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41895" y="2698895"/>
            <a:ext cx="2287385" cy="234497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7x3=21</a:t>
            </a:r>
          </a:p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3x7=21</a:t>
            </a:r>
          </a:p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21÷3=7</a:t>
            </a:r>
          </a:p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21÷7=3</a:t>
            </a:r>
            <a:endParaRPr lang="en-GB" sz="36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7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4615407" y="2698895"/>
            <a:ext cx="2880320" cy="23449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8x30=240</a:t>
            </a:r>
          </a:p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30x8=240240÷8=30</a:t>
            </a:r>
          </a:p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24÷30=8</a:t>
            </a:r>
            <a:endParaRPr lang="en-GB" sz="36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52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1670" y="1322766"/>
            <a:ext cx="6102678" cy="2646294"/>
          </a:xfrm>
        </p:spPr>
        <p:txBody>
          <a:bodyPr>
            <a:normAutofit fontScale="90000"/>
          </a:bodyPr>
          <a:lstStyle/>
          <a:p>
            <a:r>
              <a:rPr lang="en-GB" sz="8625" b="1" dirty="0">
                <a:latin typeface="Segoe Print" pitchFamily="2" charset="0"/>
              </a:rPr>
              <a:t>Its Nothing New</a:t>
            </a:r>
          </a:p>
        </p:txBody>
      </p:sp>
      <p:grpSp>
        <p:nvGrpSpPr>
          <p:cNvPr id="9" name="Group 8"/>
          <p:cNvGrpSpPr/>
          <p:nvPr/>
        </p:nvGrpSpPr>
        <p:grpSpPr>
          <a:xfrm rot="21224608">
            <a:off x="4788019" y="4480865"/>
            <a:ext cx="1338680" cy="1313816"/>
            <a:chOff x="337037" y="4581128"/>
            <a:chExt cx="2016224" cy="1978775"/>
          </a:xfrm>
        </p:grpSpPr>
        <p:sp>
          <p:nvSpPr>
            <p:cNvPr id="10" name="Rounded Rectangle 9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500" b="1" dirty="0">
                  <a:solidFill>
                    <a:prstClr val="black"/>
                  </a:solidFill>
                  <a:latin typeface="Segoe Print" pitchFamily="2" charset="0"/>
                </a:rPr>
                <a:t>It’s Nothing New</a:t>
              </a:r>
            </a:p>
          </p:txBody>
        </p:sp>
        <p:sp>
          <p:nvSpPr>
            <p:cNvPr id="11" name="Rectangle 10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400" b="1" dirty="0">
                  <a:solidFill>
                    <a:prstClr val="black"/>
                  </a:solidFill>
                  <a:latin typeface="Segoe Print" pitchFamily="2" charset="0"/>
                </a:rPr>
                <a:t>I</a:t>
              </a:r>
            </a:p>
          </p:txBody>
        </p:sp>
      </p:grp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819" y="2625432"/>
            <a:ext cx="1422089" cy="1343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302" y="3659987"/>
            <a:ext cx="1336001" cy="1108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2806986" y="3783844"/>
            <a:ext cx="1674186" cy="1026114"/>
          </a:xfrm>
          <a:prstGeom prst="wedgeRoundRectCallout">
            <a:avLst>
              <a:gd name="adj1" fmla="val -68739"/>
              <a:gd name="adj2" fmla="val 25118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Jigsaw Numbers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38276" y="2750029"/>
            <a:ext cx="1180238" cy="1219031"/>
            <a:chOff x="317701" y="2523706"/>
            <a:chExt cx="1573650" cy="1625374"/>
          </a:xfrm>
        </p:grpSpPr>
        <p:sp>
          <p:nvSpPr>
            <p:cNvPr id="12" name="Rounded Rectangular Callout 11"/>
            <p:cNvSpPr/>
            <p:nvPr/>
          </p:nvSpPr>
          <p:spPr>
            <a:xfrm>
              <a:off x="317701" y="2523706"/>
              <a:ext cx="1573650" cy="1625374"/>
            </a:xfrm>
            <a:prstGeom prst="wedgeRoundRectCallout">
              <a:avLst>
                <a:gd name="adj1" fmla="val 43031"/>
                <a:gd name="adj2" fmla="val 78559"/>
                <a:gd name="adj3" fmla="val 16667"/>
              </a:avLst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prstClr val="black"/>
                  </a:solidFill>
                  <a:latin typeface="Segoe Print" panose="02000600000000000000" pitchFamily="2" charset="0"/>
                </a:rPr>
                <a:t>Step</a:t>
              </a:r>
            </a:p>
            <a:p>
              <a:pPr algn="ctr"/>
              <a:endParaRPr lang="en-GB" sz="2400" dirty="0">
                <a:solidFill>
                  <a:prstClr val="black"/>
                </a:solidFill>
                <a:latin typeface="Segoe Print" panose="02000600000000000000" pitchFamily="2" charset="0"/>
              </a:endParaRPr>
            </a:p>
            <a:p>
              <a:pPr algn="ctr"/>
              <a:endParaRPr lang="en-GB" sz="2400" dirty="0">
                <a:solidFill>
                  <a:prstClr val="black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14" name="Oval 13"/>
            <p:cNvSpPr/>
            <p:nvPr/>
          </p:nvSpPr>
          <p:spPr bwMode="auto">
            <a:xfrm>
              <a:off x="707108" y="3179761"/>
              <a:ext cx="794835" cy="792088"/>
            </a:xfrm>
            <a:prstGeom prst="ellipse">
              <a:avLst/>
            </a:prstGeom>
            <a:gradFill rotWithShape="1">
              <a:gsLst>
                <a:gs pos="0">
                  <a:srgbClr val="A04DA3">
                    <a:shade val="51000"/>
                    <a:satMod val="130000"/>
                  </a:srgbClr>
                </a:gs>
                <a:gs pos="80000">
                  <a:srgbClr val="A04DA3">
                    <a:shade val="93000"/>
                    <a:satMod val="130000"/>
                  </a:srgbClr>
                </a:gs>
                <a:gs pos="100000">
                  <a:srgbClr val="A04DA3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6858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sz="2700" kern="0" dirty="0">
                  <a:solidFill>
                    <a:prstClr val="white"/>
                  </a:solidFill>
                  <a:latin typeface="Verdana" pitchFamily="34" charset="0"/>
                  <a:cs typeface="Arial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5126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819" y="2625432"/>
            <a:ext cx="1422089" cy="1343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302" y="3659987"/>
            <a:ext cx="1336001" cy="1108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2806986" y="3783845"/>
            <a:ext cx="1819020" cy="984932"/>
          </a:xfrm>
          <a:prstGeom prst="wedgeRoundRectCallout">
            <a:avLst>
              <a:gd name="adj1" fmla="val -68739"/>
              <a:gd name="adj2" fmla="val 25118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Jigsaw Numbers.</a:t>
            </a:r>
          </a:p>
        </p:txBody>
      </p:sp>
      <p:pic>
        <p:nvPicPr>
          <p:cNvPr id="12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360726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ounded Rectangular Callout 12"/>
          <p:cNvSpPr/>
          <p:nvPr/>
        </p:nvSpPr>
        <p:spPr>
          <a:xfrm>
            <a:off x="3079538" y="1167983"/>
            <a:ext cx="2422188" cy="1650192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What is the missing piece to </a:t>
            </a:r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100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72427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438908" y="2564904"/>
            <a:ext cx="4320480" cy="27003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5400" b="1" dirty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079" y="1201204"/>
            <a:ext cx="2611408" cy="1647281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33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2789802" y="3212976"/>
            <a:ext cx="2106234" cy="1566174"/>
          </a:xfrm>
          <a:prstGeom prst="wedgeRoundRectCallout">
            <a:avLst>
              <a:gd name="adj1" fmla="val -69843"/>
              <a:gd name="adj2" fmla="val 24376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How many more 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to make </a:t>
            </a:r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100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?</a:t>
            </a:r>
          </a:p>
        </p:txBody>
      </p:sp>
      <p:pic>
        <p:nvPicPr>
          <p:cNvPr id="12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360726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ounded Rectangular Callout 12"/>
          <p:cNvSpPr/>
          <p:nvPr/>
        </p:nvSpPr>
        <p:spPr>
          <a:xfrm>
            <a:off x="2995332" y="1167983"/>
            <a:ext cx="2506394" cy="1650192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What is the missing piece to </a:t>
            </a:r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100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?</a:t>
            </a:r>
          </a:p>
        </p:txBody>
      </p:sp>
      <p:sp>
        <p:nvSpPr>
          <p:cNvPr id="2" name="Rounded Rectangle 1"/>
          <p:cNvSpPr/>
          <p:nvPr/>
        </p:nvSpPr>
        <p:spPr>
          <a:xfrm rot="363884">
            <a:off x="5407756" y="2994442"/>
            <a:ext cx="2230449" cy="2648696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350" b="1" dirty="0">
                <a:solidFill>
                  <a:prstClr val="black"/>
                </a:solidFill>
              </a:rPr>
              <a:t>36</a:t>
            </a:r>
          </a:p>
        </p:txBody>
      </p:sp>
    </p:spTree>
    <p:extLst>
      <p:ext uri="{BB962C8B-B14F-4D97-AF65-F5344CB8AC3E}">
        <p14:creationId xmlns:p14="http://schemas.microsoft.com/office/powerpoint/2010/main" val="2204559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11230" y="1207362"/>
            <a:ext cx="6156684" cy="3883647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925" b="1" dirty="0">
                  <a:solidFill>
                    <a:prstClr val="black"/>
                  </a:solidFill>
                  <a:latin typeface="Segoe Print" pitchFamily="2" charset="0"/>
                </a:rPr>
                <a:t>64</a:t>
              </a:r>
            </a:p>
          </p:txBody>
        </p:sp>
      </p:grpSp>
      <p:pic>
        <p:nvPicPr>
          <p:cNvPr id="9" name="Picture 8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116711" y="2242839"/>
            <a:ext cx="2491067" cy="1438294"/>
          </a:xfrm>
          <a:prstGeom prst="wedgeRoundRectCallout">
            <a:avLst>
              <a:gd name="adj1" fmla="val -2163"/>
              <a:gd name="adj2" fmla="val 84491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Because 30+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60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=90</a:t>
            </a:r>
          </a:p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6+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4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=10</a:t>
            </a:r>
          </a:p>
        </p:txBody>
      </p:sp>
    </p:spTree>
    <p:extLst>
      <p:ext uri="{BB962C8B-B14F-4D97-AF65-F5344CB8AC3E}">
        <p14:creationId xmlns:p14="http://schemas.microsoft.com/office/powerpoint/2010/main" val="687812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438908" y="2564904"/>
            <a:ext cx="4320480" cy="27003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5400" b="1" dirty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079" y="1201204"/>
            <a:ext cx="2611408" cy="1647281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10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2789802" y="3212976"/>
            <a:ext cx="2106234" cy="1566174"/>
          </a:xfrm>
          <a:prstGeom prst="wedgeRoundRectCallout">
            <a:avLst>
              <a:gd name="adj1" fmla="val -69843"/>
              <a:gd name="adj2" fmla="val 24376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How many more 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to make </a:t>
            </a:r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100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?</a:t>
            </a:r>
          </a:p>
        </p:txBody>
      </p:sp>
      <p:pic>
        <p:nvPicPr>
          <p:cNvPr id="12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360726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 rot="363884">
            <a:off x="5407756" y="2994442"/>
            <a:ext cx="2230449" cy="2648696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350" b="1" dirty="0">
                <a:solidFill>
                  <a:prstClr val="black"/>
                </a:solidFill>
              </a:rPr>
              <a:t>43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789803" y="1167983"/>
            <a:ext cx="2492891" cy="1650192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What is the missing piece to </a:t>
            </a:r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100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3506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11230" y="1207362"/>
            <a:ext cx="6156684" cy="3883647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925" b="1" dirty="0">
                  <a:solidFill>
                    <a:prstClr val="black"/>
                  </a:solidFill>
                  <a:latin typeface="Segoe Print" pitchFamily="2" charset="0"/>
                </a:rPr>
                <a:t>57</a:t>
              </a:r>
            </a:p>
          </p:txBody>
        </p:sp>
      </p:grpSp>
      <p:pic>
        <p:nvPicPr>
          <p:cNvPr id="9" name="Picture 8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ular Callout 11"/>
          <p:cNvSpPr/>
          <p:nvPr/>
        </p:nvSpPr>
        <p:spPr>
          <a:xfrm>
            <a:off x="116711" y="2242839"/>
            <a:ext cx="2491067" cy="1438294"/>
          </a:xfrm>
          <a:prstGeom prst="wedgeRoundRectCallout">
            <a:avLst>
              <a:gd name="adj1" fmla="val -2163"/>
              <a:gd name="adj2" fmla="val 84491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Because 40+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50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=90</a:t>
            </a:r>
          </a:p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3+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7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=10</a:t>
            </a:r>
          </a:p>
        </p:txBody>
      </p:sp>
    </p:spTree>
    <p:extLst>
      <p:ext uri="{BB962C8B-B14F-4D97-AF65-F5344CB8AC3E}">
        <p14:creationId xmlns:p14="http://schemas.microsoft.com/office/powerpoint/2010/main" val="1421750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438908" y="2564904"/>
            <a:ext cx="4320480" cy="27003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5400" b="1" dirty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079" y="1201204"/>
            <a:ext cx="2611408" cy="1647281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82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360726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 rot="363884">
            <a:off x="5407756" y="2994442"/>
            <a:ext cx="2230449" cy="2648696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350" b="1" dirty="0">
                <a:solidFill>
                  <a:prstClr val="black"/>
                </a:solidFill>
              </a:rPr>
              <a:t>72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055845" y="1167983"/>
            <a:ext cx="2445881" cy="1650192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What is the missing piece to </a:t>
            </a:r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100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92383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11230" y="1207362"/>
            <a:ext cx="6156684" cy="3883647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925" b="1" dirty="0">
                  <a:solidFill>
                    <a:prstClr val="black"/>
                  </a:solidFill>
                  <a:latin typeface="Segoe Print" pitchFamily="2" charset="0"/>
                </a:rPr>
                <a:t>28</a:t>
              </a:r>
            </a:p>
          </p:txBody>
        </p:sp>
      </p:grpSp>
      <p:pic>
        <p:nvPicPr>
          <p:cNvPr id="9" name="Picture 8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ular Callout 10"/>
          <p:cNvSpPr/>
          <p:nvPr/>
        </p:nvSpPr>
        <p:spPr>
          <a:xfrm>
            <a:off x="116711" y="2242839"/>
            <a:ext cx="2491067" cy="1438294"/>
          </a:xfrm>
          <a:prstGeom prst="wedgeRoundRectCallout">
            <a:avLst>
              <a:gd name="adj1" fmla="val -2163"/>
              <a:gd name="adj2" fmla="val 84491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Because 70+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20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=90</a:t>
            </a:r>
          </a:p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2+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8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=10</a:t>
            </a:r>
          </a:p>
        </p:txBody>
      </p:sp>
    </p:spTree>
    <p:extLst>
      <p:ext uri="{BB962C8B-B14F-4D97-AF65-F5344CB8AC3E}">
        <p14:creationId xmlns:p14="http://schemas.microsoft.com/office/powerpoint/2010/main" val="1102595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438908" y="2564904"/>
            <a:ext cx="4320480" cy="27003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5400" b="1" dirty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079" y="1201204"/>
            <a:ext cx="2611408" cy="1647281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69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360726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 rot="363884">
            <a:off x="5407756" y="2994442"/>
            <a:ext cx="2230449" cy="2648696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350" b="1" dirty="0">
                <a:solidFill>
                  <a:prstClr val="black"/>
                </a:solidFill>
              </a:rPr>
              <a:t>31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035674" y="1167983"/>
            <a:ext cx="2466052" cy="1650192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What is the missing piece to </a:t>
            </a:r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100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?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168392" y="1871180"/>
            <a:ext cx="2165916" cy="2025694"/>
          </a:xfrm>
          <a:prstGeom prst="wedgeRoundRectCallout">
            <a:avLst>
              <a:gd name="adj1" fmla="val 33137"/>
              <a:gd name="adj2" fmla="val 62477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Now show it as a jump on a number line.</a:t>
            </a:r>
          </a:p>
        </p:txBody>
      </p:sp>
    </p:spTree>
    <p:extLst>
      <p:ext uri="{BB962C8B-B14F-4D97-AF65-F5344CB8AC3E}">
        <p14:creationId xmlns:p14="http://schemas.microsoft.com/office/powerpoint/2010/main" val="3733185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11230" y="1207362"/>
            <a:ext cx="6156684" cy="3883647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25" b="1" dirty="0">
                <a:solidFill>
                  <a:prstClr val="black"/>
                </a:solidFill>
                <a:latin typeface="Segoe Print" pitchFamily="2" charset="0"/>
              </a:endParaRPr>
            </a:p>
          </p:txBody>
        </p:sp>
      </p:grpSp>
      <p:pic>
        <p:nvPicPr>
          <p:cNvPr id="9" name="Picture 8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2532425" y="3368489"/>
            <a:ext cx="4315490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086100" y="2975162"/>
            <a:ext cx="0" cy="73622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236073" y="2975162"/>
            <a:ext cx="0" cy="73622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464807" y="3726676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31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612447" y="3689726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100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177913" y="1817570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+69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3131310" y="2571761"/>
            <a:ext cx="3075410" cy="1515467"/>
            <a:chOff x="4175079" y="2286014"/>
            <a:chExt cx="3955303" cy="2020623"/>
          </a:xfrm>
        </p:grpSpPr>
        <p:sp>
          <p:nvSpPr>
            <p:cNvPr id="28" name="Arc 27"/>
            <p:cNvSpPr/>
            <p:nvPr/>
          </p:nvSpPr>
          <p:spPr>
            <a:xfrm rot="21416669">
              <a:off x="4175079" y="2294835"/>
              <a:ext cx="3955303" cy="2011802"/>
            </a:xfrm>
            <a:prstGeom prst="arc">
              <a:avLst>
                <a:gd name="adj1" fmla="val 11032532"/>
                <a:gd name="adj2" fmla="val 21160731"/>
              </a:avLst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7906871" y="2286014"/>
              <a:ext cx="150266" cy="68848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>
              <a:endCxn id="28" idx="2"/>
            </p:cNvCxnSpPr>
            <p:nvPr/>
          </p:nvCxnSpPr>
          <p:spPr>
            <a:xfrm>
              <a:off x="7483263" y="2786561"/>
              <a:ext cx="571038" cy="16597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Rounded Rectangular Callout 16"/>
          <p:cNvSpPr/>
          <p:nvPr/>
        </p:nvSpPr>
        <p:spPr>
          <a:xfrm>
            <a:off x="116711" y="2242839"/>
            <a:ext cx="2491067" cy="1438294"/>
          </a:xfrm>
          <a:prstGeom prst="wedgeRoundRectCallout">
            <a:avLst>
              <a:gd name="adj1" fmla="val -2163"/>
              <a:gd name="adj2" fmla="val 84491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Because 30+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60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=90</a:t>
            </a:r>
          </a:p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1+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9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=10</a:t>
            </a:r>
          </a:p>
        </p:txBody>
      </p:sp>
    </p:spTree>
    <p:extLst>
      <p:ext uri="{BB962C8B-B14F-4D97-AF65-F5344CB8AC3E}">
        <p14:creationId xmlns:p14="http://schemas.microsoft.com/office/powerpoint/2010/main" val="532212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438908" y="2564904"/>
            <a:ext cx="4320480" cy="27003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5400" b="1" dirty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079" y="1201204"/>
            <a:ext cx="2611408" cy="1647281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96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360726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 rot="363884">
            <a:off x="5407756" y="2994442"/>
            <a:ext cx="2230449" cy="2648696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350" b="1" dirty="0">
                <a:solidFill>
                  <a:prstClr val="black"/>
                </a:solidFill>
              </a:rPr>
              <a:t>64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106271" y="1167983"/>
            <a:ext cx="2395455" cy="1650192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What is the missing piece to </a:t>
            </a:r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100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?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168392" y="1871180"/>
            <a:ext cx="2165916" cy="2025694"/>
          </a:xfrm>
          <a:prstGeom prst="wedgeRoundRectCallout">
            <a:avLst>
              <a:gd name="adj1" fmla="val 33137"/>
              <a:gd name="adj2" fmla="val 62477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Show it as a jump on a number line.</a:t>
            </a:r>
          </a:p>
        </p:txBody>
      </p:sp>
    </p:spTree>
    <p:extLst>
      <p:ext uri="{BB962C8B-B14F-4D97-AF65-F5344CB8AC3E}">
        <p14:creationId xmlns:p14="http://schemas.microsoft.com/office/powerpoint/2010/main" val="723264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11230" y="1207362"/>
            <a:ext cx="6156684" cy="3883647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25" b="1" dirty="0">
                <a:solidFill>
                  <a:prstClr val="black"/>
                </a:solidFill>
                <a:latin typeface="Segoe Print" pitchFamily="2" charset="0"/>
              </a:endParaRPr>
            </a:p>
          </p:txBody>
        </p:sp>
      </p:grpSp>
      <p:pic>
        <p:nvPicPr>
          <p:cNvPr id="9" name="Picture 8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2532425" y="3368489"/>
            <a:ext cx="4315490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086100" y="2975162"/>
            <a:ext cx="0" cy="73622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236073" y="2975162"/>
            <a:ext cx="0" cy="73622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464807" y="3726676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64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612447" y="3689726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100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177913" y="1817570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+36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3131310" y="2571761"/>
            <a:ext cx="3075410" cy="1515467"/>
            <a:chOff x="4175079" y="2286014"/>
            <a:chExt cx="3955303" cy="2020623"/>
          </a:xfrm>
        </p:grpSpPr>
        <p:sp>
          <p:nvSpPr>
            <p:cNvPr id="28" name="Arc 27"/>
            <p:cNvSpPr/>
            <p:nvPr/>
          </p:nvSpPr>
          <p:spPr>
            <a:xfrm rot="21416669">
              <a:off x="4175079" y="2294835"/>
              <a:ext cx="3955303" cy="2011802"/>
            </a:xfrm>
            <a:prstGeom prst="arc">
              <a:avLst>
                <a:gd name="adj1" fmla="val 11032532"/>
                <a:gd name="adj2" fmla="val 21160731"/>
              </a:avLst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7906871" y="2286014"/>
              <a:ext cx="150266" cy="68848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>
              <a:endCxn id="28" idx="2"/>
            </p:cNvCxnSpPr>
            <p:nvPr/>
          </p:nvCxnSpPr>
          <p:spPr>
            <a:xfrm>
              <a:off x="7483263" y="2786561"/>
              <a:ext cx="571038" cy="16597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Rounded Rectangular Callout 16"/>
          <p:cNvSpPr/>
          <p:nvPr/>
        </p:nvSpPr>
        <p:spPr>
          <a:xfrm>
            <a:off x="116711" y="2242839"/>
            <a:ext cx="2491067" cy="1438294"/>
          </a:xfrm>
          <a:prstGeom prst="wedgeRoundRectCallout">
            <a:avLst>
              <a:gd name="adj1" fmla="val -2163"/>
              <a:gd name="adj2" fmla="val 84491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Because 60+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30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=90</a:t>
            </a:r>
          </a:p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4+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6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=10</a:t>
            </a:r>
          </a:p>
        </p:txBody>
      </p:sp>
    </p:spTree>
    <p:extLst>
      <p:ext uri="{BB962C8B-B14F-4D97-AF65-F5344CB8AC3E}">
        <p14:creationId xmlns:p14="http://schemas.microsoft.com/office/powerpoint/2010/main" val="377170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438908" y="2564904"/>
            <a:ext cx="4320480" cy="27003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5400" b="1" dirty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079" y="1201204"/>
            <a:ext cx="2611408" cy="1647281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06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360726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 rot="363884">
            <a:off x="5407756" y="2994442"/>
            <a:ext cx="2230449" cy="2648696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350" b="1" dirty="0">
                <a:solidFill>
                  <a:prstClr val="black"/>
                </a:solidFill>
              </a:rPr>
              <a:t>18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965077" y="1167983"/>
            <a:ext cx="2536649" cy="1650192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What is the missing piece to </a:t>
            </a:r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100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?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168392" y="1871180"/>
            <a:ext cx="2165916" cy="2025694"/>
          </a:xfrm>
          <a:prstGeom prst="wedgeRoundRectCallout">
            <a:avLst>
              <a:gd name="adj1" fmla="val 33137"/>
              <a:gd name="adj2" fmla="val 62477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Show it as a jump on a number line.</a:t>
            </a:r>
          </a:p>
        </p:txBody>
      </p:sp>
    </p:spTree>
    <p:extLst>
      <p:ext uri="{BB962C8B-B14F-4D97-AF65-F5344CB8AC3E}">
        <p14:creationId xmlns:p14="http://schemas.microsoft.com/office/powerpoint/2010/main" val="95397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11230" y="1207362"/>
            <a:ext cx="6156684" cy="3883647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25" b="1" dirty="0">
                <a:solidFill>
                  <a:prstClr val="black"/>
                </a:solidFill>
                <a:latin typeface="Segoe Print" pitchFamily="2" charset="0"/>
              </a:endParaRPr>
            </a:p>
          </p:txBody>
        </p:sp>
      </p:grpSp>
      <p:pic>
        <p:nvPicPr>
          <p:cNvPr id="9" name="Picture 8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2532425" y="3368489"/>
            <a:ext cx="4315490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086100" y="2975162"/>
            <a:ext cx="0" cy="73622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236073" y="2975162"/>
            <a:ext cx="0" cy="73622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464807" y="3726676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18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612447" y="3689726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100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177913" y="1817570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+82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3131310" y="2571761"/>
            <a:ext cx="3075410" cy="1515467"/>
            <a:chOff x="4175079" y="2286014"/>
            <a:chExt cx="3955303" cy="2020623"/>
          </a:xfrm>
        </p:grpSpPr>
        <p:sp>
          <p:nvSpPr>
            <p:cNvPr id="28" name="Arc 27"/>
            <p:cNvSpPr/>
            <p:nvPr/>
          </p:nvSpPr>
          <p:spPr>
            <a:xfrm rot="21416669">
              <a:off x="4175079" y="2294835"/>
              <a:ext cx="3955303" cy="2011802"/>
            </a:xfrm>
            <a:prstGeom prst="arc">
              <a:avLst>
                <a:gd name="adj1" fmla="val 11032532"/>
                <a:gd name="adj2" fmla="val 21160731"/>
              </a:avLst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7906871" y="2286014"/>
              <a:ext cx="150266" cy="68848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>
              <a:endCxn id="28" idx="2"/>
            </p:cNvCxnSpPr>
            <p:nvPr/>
          </p:nvCxnSpPr>
          <p:spPr>
            <a:xfrm>
              <a:off x="7483263" y="2786561"/>
              <a:ext cx="571038" cy="16597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Rounded Rectangular Callout 16"/>
          <p:cNvSpPr/>
          <p:nvPr/>
        </p:nvSpPr>
        <p:spPr>
          <a:xfrm>
            <a:off x="116711" y="2242839"/>
            <a:ext cx="2491067" cy="1438294"/>
          </a:xfrm>
          <a:prstGeom prst="wedgeRoundRectCallout">
            <a:avLst>
              <a:gd name="adj1" fmla="val -2163"/>
              <a:gd name="adj2" fmla="val 84491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Because 10+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80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=90</a:t>
            </a:r>
          </a:p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8+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2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=10</a:t>
            </a:r>
          </a:p>
        </p:txBody>
      </p:sp>
    </p:spTree>
    <p:extLst>
      <p:ext uri="{BB962C8B-B14F-4D97-AF65-F5344CB8AC3E}">
        <p14:creationId xmlns:p14="http://schemas.microsoft.com/office/powerpoint/2010/main" val="1135033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438908" y="2564904"/>
            <a:ext cx="4320480" cy="27003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5400" b="1" dirty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079" y="1201204"/>
            <a:ext cx="2611408" cy="1647281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39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360726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 rot="363884">
            <a:off x="5407756" y="2994442"/>
            <a:ext cx="2230449" cy="2648696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350" b="1" dirty="0">
                <a:solidFill>
                  <a:prstClr val="black"/>
                </a:solidFill>
              </a:rPr>
              <a:t>46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126441" y="1167983"/>
            <a:ext cx="2375285" cy="1650192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What is the missing piece to </a:t>
            </a:r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100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?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168392" y="1871180"/>
            <a:ext cx="2165916" cy="2025694"/>
          </a:xfrm>
          <a:prstGeom prst="wedgeRoundRectCallout">
            <a:avLst>
              <a:gd name="adj1" fmla="val 33137"/>
              <a:gd name="adj2" fmla="val 62477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Show it as a jump on a number line.</a:t>
            </a:r>
          </a:p>
        </p:txBody>
      </p:sp>
    </p:spTree>
    <p:extLst>
      <p:ext uri="{BB962C8B-B14F-4D97-AF65-F5344CB8AC3E}">
        <p14:creationId xmlns:p14="http://schemas.microsoft.com/office/powerpoint/2010/main" val="280416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11230" y="1207362"/>
            <a:ext cx="6156684" cy="3883647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25" b="1" dirty="0">
                <a:solidFill>
                  <a:prstClr val="black"/>
                </a:solidFill>
                <a:latin typeface="Segoe Print" pitchFamily="2" charset="0"/>
              </a:endParaRPr>
            </a:p>
          </p:txBody>
        </p:sp>
      </p:grpSp>
      <p:pic>
        <p:nvPicPr>
          <p:cNvPr id="9" name="Picture 8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2532425" y="3368489"/>
            <a:ext cx="4315490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086100" y="2975162"/>
            <a:ext cx="0" cy="73622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236073" y="2975162"/>
            <a:ext cx="0" cy="73622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464807" y="3726676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46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612447" y="3689726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100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177913" y="1817570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+54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3131310" y="2571761"/>
            <a:ext cx="3075410" cy="1515467"/>
            <a:chOff x="4175079" y="2286014"/>
            <a:chExt cx="3955303" cy="2020623"/>
          </a:xfrm>
        </p:grpSpPr>
        <p:sp>
          <p:nvSpPr>
            <p:cNvPr id="28" name="Arc 27"/>
            <p:cNvSpPr/>
            <p:nvPr/>
          </p:nvSpPr>
          <p:spPr>
            <a:xfrm rot="21416669">
              <a:off x="4175079" y="2294835"/>
              <a:ext cx="3955303" cy="2011802"/>
            </a:xfrm>
            <a:prstGeom prst="arc">
              <a:avLst>
                <a:gd name="adj1" fmla="val 11032532"/>
                <a:gd name="adj2" fmla="val 21160731"/>
              </a:avLst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7906871" y="2286014"/>
              <a:ext cx="150266" cy="68848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>
              <a:endCxn id="28" idx="2"/>
            </p:cNvCxnSpPr>
            <p:nvPr/>
          </p:nvCxnSpPr>
          <p:spPr>
            <a:xfrm>
              <a:off x="7483263" y="2786561"/>
              <a:ext cx="571038" cy="16597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Rounded Rectangular Callout 16"/>
          <p:cNvSpPr/>
          <p:nvPr/>
        </p:nvSpPr>
        <p:spPr>
          <a:xfrm>
            <a:off x="116711" y="2242839"/>
            <a:ext cx="2491067" cy="1438294"/>
          </a:xfrm>
          <a:prstGeom prst="wedgeRoundRectCallout">
            <a:avLst>
              <a:gd name="adj1" fmla="val -2163"/>
              <a:gd name="adj2" fmla="val 84491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Because 40+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50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=90</a:t>
            </a:r>
          </a:p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6+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4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=10</a:t>
            </a:r>
          </a:p>
        </p:txBody>
      </p:sp>
    </p:spTree>
    <p:extLst>
      <p:ext uri="{BB962C8B-B14F-4D97-AF65-F5344CB8AC3E}">
        <p14:creationId xmlns:p14="http://schemas.microsoft.com/office/powerpoint/2010/main" val="954104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438908" y="2564904"/>
            <a:ext cx="4320480" cy="27003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5400" b="1" dirty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079" y="1201204"/>
            <a:ext cx="2611408" cy="1647281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67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360726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 rot="363884">
            <a:off x="5407756" y="2994442"/>
            <a:ext cx="2230449" cy="2648696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350" b="1" dirty="0">
                <a:solidFill>
                  <a:prstClr val="black"/>
                </a:solidFill>
              </a:rPr>
              <a:t>71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985247" y="1167983"/>
            <a:ext cx="2516479" cy="1650192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What is the missing piece to </a:t>
            </a:r>
            <a:r>
              <a:rPr lang="en-GB" sz="2400" b="1" dirty="0">
                <a:solidFill>
                  <a:prstClr val="black"/>
                </a:solidFill>
                <a:latin typeface="Segoe Print" panose="02000600000000000000" pitchFamily="2" charset="0"/>
              </a:rPr>
              <a:t>100</a:t>
            </a:r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?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168392" y="1871180"/>
            <a:ext cx="2165916" cy="2025694"/>
          </a:xfrm>
          <a:prstGeom prst="wedgeRoundRectCallout">
            <a:avLst>
              <a:gd name="adj1" fmla="val 33137"/>
              <a:gd name="adj2" fmla="val 62477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Segoe Print" panose="02000600000000000000" pitchFamily="2" charset="0"/>
              </a:rPr>
              <a:t>Show it as a jump on a number line.</a:t>
            </a:r>
          </a:p>
        </p:txBody>
      </p:sp>
    </p:spTree>
    <p:extLst>
      <p:ext uri="{BB962C8B-B14F-4D97-AF65-F5344CB8AC3E}">
        <p14:creationId xmlns:p14="http://schemas.microsoft.com/office/powerpoint/2010/main" val="383156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11230" y="1207362"/>
            <a:ext cx="6156684" cy="3883647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25" b="1" dirty="0">
                <a:solidFill>
                  <a:prstClr val="black"/>
                </a:solidFill>
                <a:latin typeface="Segoe Print" pitchFamily="2" charset="0"/>
              </a:endParaRPr>
            </a:p>
          </p:txBody>
        </p:sp>
      </p:grpSp>
      <p:pic>
        <p:nvPicPr>
          <p:cNvPr id="9" name="Picture 8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97" y="4509120"/>
            <a:ext cx="1787990" cy="12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48" y="4258888"/>
            <a:ext cx="1232078" cy="1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2532425" y="3368489"/>
            <a:ext cx="4315490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086100" y="2975162"/>
            <a:ext cx="0" cy="73622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236073" y="2975162"/>
            <a:ext cx="0" cy="73622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464807" y="3726676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71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612447" y="3689726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100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177913" y="1817570"/>
            <a:ext cx="1215566" cy="7261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300" b="1" dirty="0">
                <a:solidFill>
                  <a:schemeClr val="tx1"/>
                </a:solidFill>
                <a:latin typeface="Segoe Print" panose="02000600000000000000" pitchFamily="2" charset="0"/>
              </a:rPr>
              <a:t>+29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3131310" y="2571761"/>
            <a:ext cx="3075410" cy="1515467"/>
            <a:chOff x="4175079" y="2286014"/>
            <a:chExt cx="3955303" cy="2020623"/>
          </a:xfrm>
        </p:grpSpPr>
        <p:sp>
          <p:nvSpPr>
            <p:cNvPr id="28" name="Arc 27"/>
            <p:cNvSpPr/>
            <p:nvPr/>
          </p:nvSpPr>
          <p:spPr>
            <a:xfrm rot="21416669">
              <a:off x="4175079" y="2294835"/>
              <a:ext cx="3955303" cy="2011802"/>
            </a:xfrm>
            <a:prstGeom prst="arc">
              <a:avLst>
                <a:gd name="adj1" fmla="val 11032532"/>
                <a:gd name="adj2" fmla="val 21160731"/>
              </a:avLst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7906871" y="2286014"/>
              <a:ext cx="150266" cy="68848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>
              <a:endCxn id="28" idx="2"/>
            </p:cNvCxnSpPr>
            <p:nvPr/>
          </p:nvCxnSpPr>
          <p:spPr>
            <a:xfrm>
              <a:off x="7483263" y="2786561"/>
              <a:ext cx="571038" cy="16597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Rounded Rectangular Callout 16"/>
          <p:cNvSpPr/>
          <p:nvPr/>
        </p:nvSpPr>
        <p:spPr>
          <a:xfrm>
            <a:off x="116711" y="2242839"/>
            <a:ext cx="2491067" cy="1438294"/>
          </a:xfrm>
          <a:prstGeom prst="wedgeRoundRectCallout">
            <a:avLst>
              <a:gd name="adj1" fmla="val -2163"/>
              <a:gd name="adj2" fmla="val 84491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Because 70+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20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=90</a:t>
            </a:r>
          </a:p>
          <a:p>
            <a:pPr algn="ctr"/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1+</a:t>
            </a:r>
            <a:r>
              <a:rPr lang="en-GB" sz="3000" b="1" dirty="0">
                <a:solidFill>
                  <a:prstClr val="black"/>
                </a:solidFill>
                <a:latin typeface="Segoe Print" panose="02000600000000000000" pitchFamily="2" charset="0"/>
              </a:rPr>
              <a:t>9</a:t>
            </a:r>
            <a:r>
              <a:rPr lang="en-GB" sz="3000" dirty="0">
                <a:solidFill>
                  <a:prstClr val="black"/>
                </a:solidFill>
                <a:latin typeface="Segoe Print" panose="02000600000000000000" pitchFamily="2" charset="0"/>
              </a:rPr>
              <a:t>=10</a:t>
            </a:r>
          </a:p>
        </p:txBody>
      </p:sp>
    </p:spTree>
    <p:extLst>
      <p:ext uri="{BB962C8B-B14F-4D97-AF65-F5344CB8AC3E}">
        <p14:creationId xmlns:p14="http://schemas.microsoft.com/office/powerpoint/2010/main" val="1705336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8136904" cy="3528392"/>
          </a:xfrm>
        </p:spPr>
        <p:txBody>
          <a:bodyPr/>
          <a:lstStyle/>
          <a:p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CLIC</a:t>
            </a:r>
            <a:b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</a:br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Session</a:t>
            </a:r>
            <a:endParaRPr lang="en-GB" sz="80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 rot="304602">
            <a:off x="7004537" y="4834187"/>
            <a:ext cx="1784906" cy="1751754"/>
            <a:chOff x="337037" y="4581128"/>
            <a:chExt cx="2016224" cy="1978775"/>
          </a:xfrm>
        </p:grpSpPr>
        <p:sp>
          <p:nvSpPr>
            <p:cNvPr id="20" name="Rounded Rectangle 19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Calculation</a:t>
              </a:r>
            </a:p>
          </p:txBody>
        </p:sp>
        <p:sp>
          <p:nvSpPr>
            <p:cNvPr id="21" name="Rectangle 20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C</a:t>
              </a:r>
            </a:p>
          </p:txBody>
        </p:sp>
      </p:grpSp>
      <p:pic>
        <p:nvPicPr>
          <p:cNvPr id="27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0" y="55681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Roger.Bird\Desktop\Big Maths Characters 2013\Mull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6632"/>
            <a:ext cx="1680711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8640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02" y="2204864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809" y="274106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2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7200" b="1" dirty="0" smtClean="0">
                <a:latin typeface="Segoe Print" panose="02000600000000000000" pitchFamily="2" charset="0"/>
              </a:rPr>
              <a:t>Calculation </a:t>
            </a:r>
          </a:p>
          <a:p>
            <a:pPr marL="0" indent="0" algn="ctr">
              <a:buNone/>
            </a:pPr>
            <a:r>
              <a:rPr lang="en-GB" sz="7200" b="1" dirty="0" smtClean="0">
                <a:latin typeface="Segoe Print" panose="02000600000000000000" pitchFamily="2" charset="0"/>
              </a:rPr>
              <a:t>Slides here!</a:t>
            </a:r>
            <a:endParaRPr lang="en-GB" sz="72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8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176836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7200" b="1" dirty="0">
                <a:latin typeface="Segoe Print" panose="02000600000000000000" pitchFamily="2" charset="0"/>
              </a:rPr>
              <a:t>Nudging </a:t>
            </a:r>
            <a:endParaRPr lang="en-GB" sz="7200" b="1" dirty="0" smtClean="0">
              <a:latin typeface="Segoe Print" panose="02000600000000000000" pitchFamily="2" charset="0"/>
            </a:endParaRPr>
          </a:p>
          <a:p>
            <a:pPr marL="0" indent="0" algn="ctr">
              <a:buNone/>
            </a:pPr>
            <a:r>
              <a:rPr lang="en-GB" sz="7200" b="1" dirty="0" smtClean="0">
                <a:latin typeface="Segoe Print" panose="02000600000000000000" pitchFamily="2" charset="0"/>
              </a:rPr>
              <a:t>pupils into </a:t>
            </a:r>
          </a:p>
          <a:p>
            <a:pPr marL="0" indent="0" algn="ctr">
              <a:buNone/>
            </a:pPr>
            <a:r>
              <a:rPr lang="en-GB" sz="7200" b="1" dirty="0" smtClean="0">
                <a:latin typeface="Segoe Print" panose="02000600000000000000" pitchFamily="2" charset="0"/>
              </a:rPr>
              <a:t>outer </a:t>
            </a:r>
            <a:r>
              <a:rPr lang="en-GB" sz="7200" b="1" dirty="0">
                <a:latin typeface="Segoe Print" panose="02000600000000000000" pitchFamily="2" charset="0"/>
              </a:rPr>
              <a:t>numeracy.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739262951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55676" y="836712"/>
            <a:ext cx="5855691" cy="5148572"/>
            <a:chOff x="1655676" y="836712"/>
            <a:chExt cx="5855691" cy="5148572"/>
          </a:xfrm>
        </p:grpSpPr>
        <p:sp>
          <p:nvSpPr>
            <p:cNvPr id="4" name="Isosceles Triangle 3"/>
            <p:cNvSpPr/>
            <p:nvPr/>
          </p:nvSpPr>
          <p:spPr>
            <a:xfrm>
              <a:off x="2411760" y="1484784"/>
              <a:ext cx="4343523" cy="3744416"/>
            </a:xfrm>
            <a:prstGeom prst="triangl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3827437" y="836712"/>
              <a:ext cx="1512168" cy="151216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12</a:t>
              </a:r>
              <a:endParaRPr lang="en-GB" sz="6000" b="1" dirty="0"/>
            </a:p>
          </p:txBody>
        </p:sp>
        <p:sp>
          <p:nvSpPr>
            <p:cNvPr id="6" name="Oval 5"/>
            <p:cNvSpPr/>
            <p:nvPr/>
          </p:nvSpPr>
          <p:spPr>
            <a:xfrm>
              <a:off x="1655676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4</a:t>
              </a:r>
              <a:endParaRPr lang="en-GB" sz="6000" b="1" dirty="0"/>
            </a:p>
          </p:txBody>
        </p:sp>
        <p:sp>
          <p:nvSpPr>
            <p:cNvPr id="7" name="Oval 6"/>
            <p:cNvSpPr/>
            <p:nvPr/>
          </p:nvSpPr>
          <p:spPr>
            <a:xfrm>
              <a:off x="5999199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8</a:t>
              </a:r>
              <a:endParaRPr lang="en-GB" sz="6000" b="1" dirty="0"/>
            </a:p>
          </p:txBody>
        </p:sp>
      </p:grpSp>
      <p:sp>
        <p:nvSpPr>
          <p:cNvPr id="10" name="Rounded Rectangular Callout 9"/>
          <p:cNvSpPr/>
          <p:nvPr/>
        </p:nvSpPr>
        <p:spPr>
          <a:xfrm>
            <a:off x="6156176" y="598620"/>
            <a:ext cx="2592288" cy="1944216"/>
          </a:xfrm>
          <a:prstGeom prst="wedgeRoundRectCallout">
            <a:avLst>
              <a:gd name="adj1" fmla="val 18424"/>
              <a:gd name="adj2" fmla="val 7691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What else do you know?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11" name="Picture 10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3" y="2820113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33" y="2502009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ular Callout 11"/>
          <p:cNvSpPr/>
          <p:nvPr/>
        </p:nvSpPr>
        <p:spPr>
          <a:xfrm>
            <a:off x="575556" y="256524"/>
            <a:ext cx="2592288" cy="1777074"/>
          </a:xfrm>
          <a:prstGeom prst="wedgeRoundRectCallout">
            <a:avLst>
              <a:gd name="adj1" fmla="val -31968"/>
              <a:gd name="adj2" fmla="val 72108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Some outer numeracy!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99171" y="3356991"/>
            <a:ext cx="1968699" cy="11493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latin typeface="Segoe Print" pitchFamily="2" charset="0"/>
              </a:rPr>
              <a:t>+, </a:t>
            </a:r>
            <a:r>
              <a:rPr lang="en-GB" sz="6000" b="1" dirty="0" smtClean="0">
                <a:latin typeface="Segoe Print"/>
              </a:rPr>
              <a:t>-</a:t>
            </a:r>
            <a:endParaRPr lang="en-GB" sz="6000" b="1" dirty="0"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53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55676" y="1016732"/>
            <a:ext cx="5855691" cy="5148572"/>
            <a:chOff x="1655676" y="836712"/>
            <a:chExt cx="5855691" cy="5148572"/>
          </a:xfrm>
        </p:grpSpPr>
        <p:sp>
          <p:nvSpPr>
            <p:cNvPr id="4" name="Isosceles Triangle 3"/>
            <p:cNvSpPr/>
            <p:nvPr/>
          </p:nvSpPr>
          <p:spPr>
            <a:xfrm>
              <a:off x="2411760" y="1484784"/>
              <a:ext cx="4343523" cy="3744416"/>
            </a:xfrm>
            <a:prstGeom prst="triangl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3827437" y="836712"/>
              <a:ext cx="1512168" cy="151216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black"/>
                </a:solidFill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1655676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black"/>
                </a:solidFill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5999199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black"/>
                </a:solidFill>
              </a:endParaRP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7677686" y="5229200"/>
            <a:ext cx="1203814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sum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827437" y="188640"/>
            <a:ext cx="1375787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total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4100" y="6038622"/>
            <a:ext cx="1368152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plus</a:t>
            </a:r>
            <a:endParaRPr lang="en-GB" sz="5400" b="1" dirty="0">
              <a:solidFill>
                <a:prstClr val="black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4431" y="3687372"/>
            <a:ext cx="1723491" cy="60169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minus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238227" y="334445"/>
            <a:ext cx="2350303" cy="63056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prstClr val="black"/>
                </a:solidFill>
              </a:rPr>
              <a:t>l</a:t>
            </a:r>
            <a:r>
              <a:rPr lang="en-GB" sz="4000" b="1" dirty="0" smtClean="0">
                <a:solidFill>
                  <a:prstClr val="black"/>
                </a:solidFill>
              </a:rPr>
              <a:t>ess than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080584" y="2763547"/>
            <a:ext cx="2665588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more than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52228" y="2763547"/>
            <a:ext cx="2493614" cy="59950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take away 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069006" y="6076036"/>
            <a:ext cx="2811190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taken from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999199" y="1461344"/>
            <a:ext cx="2694250" cy="59950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difference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51862" y="1340768"/>
            <a:ext cx="2567737" cy="12489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subtracted from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219686" y="335218"/>
            <a:ext cx="2292979" cy="63022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increase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6663652" y="3687372"/>
            <a:ext cx="2292979" cy="63022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decrease</a:t>
            </a:r>
            <a:endParaRPr lang="en-GB" sz="4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61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24306" y="466816"/>
            <a:ext cx="8208912" cy="5178196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n-GB" sz="3200" b="1" dirty="0" smtClean="0">
                  <a:solidFill>
                    <a:schemeClr val="tx1"/>
                  </a:solidFill>
                  <a:latin typeface="Segoe Print" pitchFamily="2" charset="0"/>
                </a:rPr>
                <a:t>The total of 4 </a:t>
              </a:r>
              <a:br>
                <a:rPr lang="en-GB" sz="3200" b="1" dirty="0" smtClean="0">
                  <a:solidFill>
                    <a:schemeClr val="tx1"/>
                  </a:solidFill>
                  <a:latin typeface="Segoe Print" pitchFamily="2" charset="0"/>
                </a:rPr>
              </a:br>
              <a:r>
                <a:rPr lang="en-GB" sz="3200" b="1" dirty="0" smtClean="0">
                  <a:solidFill>
                    <a:schemeClr val="tx1"/>
                  </a:solidFill>
                  <a:latin typeface="Segoe Print" pitchFamily="2" charset="0"/>
                </a:rPr>
                <a:t>and 8 is 12</a:t>
              </a:r>
            </a:p>
            <a:p>
              <a:pPr algn="ctr">
                <a:lnSpc>
                  <a:spcPct val="150000"/>
                </a:lnSpc>
              </a:pPr>
              <a:r>
                <a:rPr lang="en-GB" sz="3200" b="1" dirty="0" smtClean="0">
                  <a:solidFill>
                    <a:schemeClr val="tx1"/>
                  </a:solidFill>
                  <a:latin typeface="Segoe Print" pitchFamily="2" charset="0"/>
                </a:rPr>
                <a:t>12 take away 4 is 8</a:t>
              </a:r>
            </a:p>
            <a:p>
              <a:pPr algn="ctr">
                <a:lnSpc>
                  <a:spcPct val="150000"/>
                </a:lnSpc>
              </a:pPr>
              <a:r>
                <a:rPr lang="en-GB" sz="3200" b="1" dirty="0" smtClean="0">
                  <a:solidFill>
                    <a:schemeClr val="tx1"/>
                  </a:solidFill>
                  <a:latin typeface="Segoe Print" pitchFamily="2" charset="0"/>
                </a:rPr>
                <a:t>The difference between 120 and 40 is 80</a:t>
              </a:r>
              <a:endParaRPr lang="en-GB" sz="3200" b="1" dirty="0">
                <a:solidFill>
                  <a:schemeClr val="tx1"/>
                </a:solidFill>
                <a:latin typeface="Segoe Print" pitchFamily="2" charset="0"/>
              </a:endParaRPr>
            </a:p>
          </p:txBody>
        </p:sp>
      </p:grpSp>
      <p:pic>
        <p:nvPicPr>
          <p:cNvPr id="9" name="Picture 8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013" y="5034135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84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323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55676" y="836712"/>
            <a:ext cx="5855691" cy="5148572"/>
            <a:chOff x="1655676" y="836712"/>
            <a:chExt cx="5855691" cy="5148572"/>
          </a:xfrm>
        </p:grpSpPr>
        <p:sp>
          <p:nvSpPr>
            <p:cNvPr id="4" name="Isosceles Triangle 3"/>
            <p:cNvSpPr/>
            <p:nvPr/>
          </p:nvSpPr>
          <p:spPr>
            <a:xfrm>
              <a:off x="2411760" y="1484784"/>
              <a:ext cx="4343523" cy="3744416"/>
            </a:xfrm>
            <a:prstGeom prst="triangl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3827437" y="836712"/>
              <a:ext cx="1512168" cy="151216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12</a:t>
              </a:r>
              <a:endParaRPr lang="en-GB" sz="6000" b="1" dirty="0"/>
            </a:p>
          </p:txBody>
        </p:sp>
        <p:sp>
          <p:nvSpPr>
            <p:cNvPr id="6" name="Oval 5"/>
            <p:cNvSpPr/>
            <p:nvPr/>
          </p:nvSpPr>
          <p:spPr>
            <a:xfrm>
              <a:off x="1655676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4</a:t>
              </a:r>
              <a:endParaRPr lang="en-GB" sz="6000" b="1" dirty="0"/>
            </a:p>
          </p:txBody>
        </p:sp>
        <p:sp>
          <p:nvSpPr>
            <p:cNvPr id="7" name="Oval 6"/>
            <p:cNvSpPr/>
            <p:nvPr/>
          </p:nvSpPr>
          <p:spPr>
            <a:xfrm>
              <a:off x="5999199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8</a:t>
              </a:r>
              <a:endParaRPr lang="en-GB" sz="6000" b="1" dirty="0"/>
            </a:p>
          </p:txBody>
        </p:sp>
      </p:grpSp>
      <p:sp>
        <p:nvSpPr>
          <p:cNvPr id="10" name="Rounded Rectangular Callout 9"/>
          <p:cNvSpPr/>
          <p:nvPr/>
        </p:nvSpPr>
        <p:spPr>
          <a:xfrm>
            <a:off x="6156176" y="598620"/>
            <a:ext cx="2592288" cy="1944216"/>
          </a:xfrm>
          <a:prstGeom prst="wedgeRoundRectCallout">
            <a:avLst>
              <a:gd name="adj1" fmla="val 18424"/>
              <a:gd name="adj2" fmla="val 7691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What else do you know?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11" name="Picture 10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5283" y="2996952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599171" y="3356991"/>
            <a:ext cx="1968699" cy="11493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latin typeface="Segoe Print" pitchFamily="2" charset="0"/>
              </a:rPr>
              <a:t>+, </a:t>
            </a:r>
            <a:r>
              <a:rPr lang="en-GB" sz="6000" b="1" dirty="0" smtClean="0">
                <a:latin typeface="Segoe Print"/>
              </a:rPr>
              <a:t>-</a:t>
            </a:r>
            <a:endParaRPr lang="en-GB" sz="6000" b="1" dirty="0">
              <a:latin typeface="Segoe Print" pitchFamily="2" charset="0"/>
            </a:endParaRPr>
          </a:p>
        </p:txBody>
      </p:sp>
      <p:pic>
        <p:nvPicPr>
          <p:cNvPr id="12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33" y="2502009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ounded Rectangular Callout 12"/>
          <p:cNvSpPr/>
          <p:nvPr/>
        </p:nvSpPr>
        <p:spPr>
          <a:xfrm>
            <a:off x="575556" y="256524"/>
            <a:ext cx="2592288" cy="1777074"/>
          </a:xfrm>
          <a:prstGeom prst="wedgeRoundRectCallout">
            <a:avLst>
              <a:gd name="adj1" fmla="val -31968"/>
              <a:gd name="adj2" fmla="val 72108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Some outer numeracy!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99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24306" y="466816"/>
            <a:ext cx="8208912" cy="5178196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979712" y="1075694"/>
              <a:ext cx="5593366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n-GB" sz="3600" b="1" dirty="0" smtClean="0">
                  <a:solidFill>
                    <a:schemeClr val="tx1"/>
                  </a:solidFill>
                  <a:latin typeface="Segoe Print" pitchFamily="2" charset="0"/>
                </a:rPr>
                <a:t>£40+£80=£120</a:t>
              </a:r>
            </a:p>
            <a:p>
              <a:pPr algn="ctr">
                <a:lnSpc>
                  <a:spcPct val="150000"/>
                </a:lnSpc>
              </a:pPr>
              <a:r>
                <a:rPr lang="en-GB" sz="3600" b="1" dirty="0" smtClean="0">
                  <a:solidFill>
                    <a:schemeClr val="tx1"/>
                  </a:solidFill>
                  <a:latin typeface="Segoe Print" pitchFamily="2" charset="0"/>
                </a:rPr>
                <a:t>8Kg+4Kg=12Kg</a:t>
              </a:r>
            </a:p>
            <a:p>
              <a:pPr algn="ctr">
                <a:lnSpc>
                  <a:spcPct val="150000"/>
                </a:lnSpc>
              </a:pPr>
              <a:r>
                <a:rPr lang="en-GB" sz="3600" b="1" dirty="0" smtClean="0">
                  <a:solidFill>
                    <a:schemeClr val="tx1"/>
                  </a:solidFill>
                  <a:latin typeface="Segoe Print" pitchFamily="2" charset="0"/>
                </a:rPr>
                <a:t>120cm</a:t>
              </a:r>
              <a:r>
                <a:rPr lang="en-GB" sz="3600" b="1" dirty="0" smtClean="0">
                  <a:solidFill>
                    <a:schemeClr val="tx1"/>
                  </a:solidFill>
                  <a:latin typeface="Segoe Print"/>
                </a:rPr>
                <a:t>-40cm=80cm</a:t>
              </a:r>
              <a:endParaRPr lang="en-GB" sz="3600" b="1" dirty="0">
                <a:solidFill>
                  <a:schemeClr val="tx1"/>
                </a:solidFill>
                <a:latin typeface="Segoe Print" pitchFamily="2" charset="0"/>
              </a:endParaRPr>
            </a:p>
          </p:txBody>
        </p:sp>
      </p:grpSp>
      <p:pic>
        <p:nvPicPr>
          <p:cNvPr id="9" name="Picture 8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013" y="5034135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84" y="4535518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145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Mountain Top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1_Mountain Top">
      <a:majorFont>
        <a:latin typeface="Cocon"/>
        <a:ea typeface=""/>
        <a:cs typeface="Arial"/>
      </a:majorFont>
      <a:minorFont>
        <a:latin typeface="Coco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1_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3308</TotalTime>
  <Words>2069</Words>
  <Application>Microsoft Office PowerPoint</Application>
  <PresentationFormat>On-screen Show (4:3)</PresentationFormat>
  <Paragraphs>1719</Paragraphs>
  <Slides>96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96</vt:i4>
      </vt:variant>
    </vt:vector>
  </HeadingPairs>
  <TitlesOfParts>
    <vt:vector size="105" baseType="lpstr">
      <vt:lpstr>Arial</vt:lpstr>
      <vt:lpstr>Calibri</vt:lpstr>
      <vt:lpstr>Cocon</vt:lpstr>
      <vt:lpstr>Segoe Print</vt:lpstr>
      <vt:lpstr>Tempus Sans ITC</vt:lpstr>
      <vt:lpstr>Verdana</vt:lpstr>
      <vt:lpstr>Wingdings</vt:lpstr>
      <vt:lpstr>3_Mountain Top</vt:lpstr>
      <vt:lpstr>Office Theme</vt:lpstr>
      <vt:lpstr>CLIC Session</vt:lpstr>
      <vt:lpstr>CLIC Session</vt:lpstr>
      <vt:lpstr>Counting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Learn Its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Its Nothing New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Its Nothing New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CLIC Session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</dc:title>
  <dc:creator>Curtis Wilson</dc:creator>
  <cp:lastModifiedBy>Roger</cp:lastModifiedBy>
  <cp:revision>362</cp:revision>
  <dcterms:created xsi:type="dcterms:W3CDTF">2010-06-30T08:00:08Z</dcterms:created>
  <dcterms:modified xsi:type="dcterms:W3CDTF">2013-11-28T21:48:19Z</dcterms:modified>
</cp:coreProperties>
</file>